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4" r:id="rId5"/>
  </p:sldMasterIdLst>
  <p:notesMasterIdLst>
    <p:notesMasterId r:id="rId20"/>
  </p:notesMasterIdLst>
  <p:handoutMasterIdLst>
    <p:handoutMasterId r:id="rId21"/>
  </p:handoutMasterIdLst>
  <p:sldIdLst>
    <p:sldId id="437" r:id="rId6"/>
    <p:sldId id="524" r:id="rId7"/>
    <p:sldId id="488" r:id="rId8"/>
    <p:sldId id="489" r:id="rId9"/>
    <p:sldId id="532" r:id="rId10"/>
    <p:sldId id="539" r:id="rId11"/>
    <p:sldId id="534" r:id="rId12"/>
    <p:sldId id="535" r:id="rId13"/>
    <p:sldId id="538" r:id="rId14"/>
    <p:sldId id="530" r:id="rId15"/>
    <p:sldId id="537" r:id="rId16"/>
    <p:sldId id="522" r:id="rId17"/>
    <p:sldId id="518" r:id="rId18"/>
    <p:sldId id="512" r:id="rId19"/>
  </p:sldIdLst>
  <p:sldSz cx="12192000" cy="6858000"/>
  <p:notesSz cx="6797675" cy="9926638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85" userDrawn="1">
          <p15:clr>
            <a:srgbClr val="A4A3A4"/>
          </p15:clr>
        </p15:guide>
        <p15:guide id="2" pos="5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4F81BD"/>
    <a:srgbClr val="1F497D"/>
    <a:srgbClr val="8CADD4"/>
    <a:srgbClr val="D0D8E8"/>
    <a:srgbClr val="E8D0D0"/>
    <a:srgbClr val="1F6D91"/>
    <a:srgbClr val="DEE7D1"/>
    <a:srgbClr val="D8D3E0"/>
    <a:srgbClr val="D5E6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édio 3 - Destaqu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Estilo Claro 1 - Destaqu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Destaqu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édio 2 - Destaqu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édio 2 - Destaqu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Estilo Claro 1 - Destaqu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édio 2 - Destaqu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Estilo Claro 1 - Destaqu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CAF9ED-07DC-4A11-8D7F-57B35C25682E}" styleName="Estilo Médio 1 - Destaqu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Estilo Médio 1 - Destaqu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94660"/>
  </p:normalViewPr>
  <p:slideViewPr>
    <p:cSldViewPr snapToGrid="0">
      <p:cViewPr varScale="1">
        <p:scale>
          <a:sx n="57" d="100"/>
          <a:sy n="57" d="100"/>
        </p:scale>
        <p:origin x="964" y="36"/>
      </p:cViewPr>
      <p:guideLst>
        <p:guide orient="horz" pos="1185"/>
        <p:guide pos="5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>
              <a:defRPr sz="1200"/>
            </a:lvl1pPr>
          </a:lstStyle>
          <a:p>
            <a:fld id="{1DB976D9-4304-4BA7-9268-9A6D931EE2A1}" type="datetimeFigureOut">
              <a:rPr lang="en-GB" smtClean="0"/>
              <a:t>16/05/2025</a:t>
            </a:fld>
            <a:endParaRPr lang="en-GB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>
              <a:defRPr sz="1200"/>
            </a:lvl1pPr>
          </a:lstStyle>
          <a:p>
            <a:fld id="{72EF3FF3-82CA-4D6F-972E-A6155572367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83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>
              <a:defRPr sz="1200"/>
            </a:lvl1pPr>
          </a:lstStyle>
          <a:p>
            <a:fld id="{2DA52785-9207-4FAF-86FE-94A601C68F87}" type="datetimeFigureOut">
              <a:rPr lang="pt-PT" smtClean="0"/>
              <a:pPr/>
              <a:t>16/05/2025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>
              <a:defRPr sz="1200"/>
            </a:lvl1pPr>
          </a:lstStyle>
          <a:p>
            <a:fld id="{DCFFD7D8-BA16-4835-B35B-1831CAD82083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88829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e objec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931863"/>
            <a:ext cx="10972800" cy="1143000"/>
          </a:xfrm>
        </p:spPr>
        <p:txBody>
          <a:bodyPr>
            <a:normAutofit/>
          </a:bodyPr>
          <a:lstStyle>
            <a:lvl1pPr>
              <a:defRPr sz="4000">
                <a:solidFill>
                  <a:srgbClr val="1F6D91"/>
                </a:solidFill>
              </a:defRPr>
            </a:lvl1pPr>
          </a:lstStyle>
          <a:p>
            <a:r>
              <a:rPr lang="pt-PT" dirty="0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09600" y="2076450"/>
            <a:ext cx="10972800" cy="3609975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pic>
        <p:nvPicPr>
          <p:cNvPr id="5" name="Imagem 4" descr="Uma imagem com Tipo de letra, Gráficos, design gráfico, círculo">
            <a:extLst>
              <a:ext uri="{FF2B5EF4-FFF2-40B4-BE49-F238E27FC236}">
                <a16:creationId xmlns:a16="http://schemas.microsoft.com/office/drawing/2014/main" id="{2567E734-1E98-BFDE-F152-2FE71C3BBC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882" y="6237270"/>
            <a:ext cx="1381173" cy="37285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8A981B2-E9E6-2041-52B5-B7815632948F}"/>
              </a:ext>
            </a:extLst>
          </p:cNvPr>
          <p:cNvSpPr/>
          <p:nvPr userDrawn="1"/>
        </p:nvSpPr>
        <p:spPr>
          <a:xfrm>
            <a:off x="0" y="5794872"/>
            <a:ext cx="12192000" cy="9694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4BAA6EC1-EC38-1BBC-3F36-0C540D5D1126}"/>
              </a:ext>
            </a:extLst>
          </p:cNvPr>
          <p:cNvSpPr/>
          <p:nvPr userDrawn="1"/>
        </p:nvSpPr>
        <p:spPr>
          <a:xfrm>
            <a:off x="13228" y="6127555"/>
            <a:ext cx="12192000" cy="72000"/>
          </a:xfrm>
          <a:prstGeom prst="rect">
            <a:avLst/>
          </a:prstGeom>
          <a:solidFill>
            <a:srgbClr val="2AB7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4" name="Imagem 23" descr="Uma imagem com texto, captura de ecrã, logótipo, Tipo de letra&#10;&#10;Descrição gerada automaticamente">
            <a:extLst>
              <a:ext uri="{FF2B5EF4-FFF2-40B4-BE49-F238E27FC236}">
                <a16:creationId xmlns:a16="http://schemas.microsoft.com/office/drawing/2014/main" id="{10D0E67F-1AE8-03D1-6C71-09EEF7A92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8" t="30457" r="7589" b="29510"/>
          <a:stretch/>
        </p:blipFill>
        <p:spPr>
          <a:xfrm>
            <a:off x="7518103" y="6262837"/>
            <a:ext cx="1381173" cy="468652"/>
          </a:xfrm>
          <a:prstGeom prst="rect">
            <a:avLst/>
          </a:prstGeom>
        </p:spPr>
      </p:pic>
      <p:pic>
        <p:nvPicPr>
          <p:cNvPr id="25" name="Imagem 24" descr="Uma imagem com Saturação de cores, captura de ecrã, Gráficos, amarelo&#10;&#10;Descrição gerada automaticamente">
            <a:extLst>
              <a:ext uri="{FF2B5EF4-FFF2-40B4-BE49-F238E27FC236}">
                <a16:creationId xmlns:a16="http://schemas.microsoft.com/office/drawing/2014/main" id="{E2B94354-5D32-28F9-E422-BC76FD97D13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425" y="6307156"/>
            <a:ext cx="1495235" cy="413044"/>
          </a:xfrm>
          <a:prstGeom prst="rect">
            <a:avLst/>
          </a:prstGeom>
        </p:spPr>
      </p:pic>
      <p:pic>
        <p:nvPicPr>
          <p:cNvPr id="26" name="Imagem 25" descr="Uma imagem com texto, Tipo de letra, Gráficos, design gráfico">
            <a:extLst>
              <a:ext uri="{FF2B5EF4-FFF2-40B4-BE49-F238E27FC236}">
                <a16:creationId xmlns:a16="http://schemas.microsoft.com/office/drawing/2014/main" id="{FE9227B6-EBDE-2F05-03CB-E7C9F714365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034" y="6325715"/>
            <a:ext cx="1033011" cy="413045"/>
          </a:xfrm>
          <a:prstGeom prst="rect">
            <a:avLst/>
          </a:prstGeom>
        </p:spPr>
      </p:pic>
      <p:pic>
        <p:nvPicPr>
          <p:cNvPr id="27" name="Imagem 26" descr="Uma imagem com Tipo de letra, Gráficos, design gráfico, círculo">
            <a:extLst>
              <a:ext uri="{FF2B5EF4-FFF2-40B4-BE49-F238E27FC236}">
                <a16:creationId xmlns:a16="http://schemas.microsoft.com/office/drawing/2014/main" id="{3F990EE5-6AF7-02C9-1370-2DAE5D5837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130" y="6347348"/>
            <a:ext cx="1120799" cy="37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200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e objec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Tipo de letra, Gráficos, design gráfico, círculo">
            <a:extLst>
              <a:ext uri="{FF2B5EF4-FFF2-40B4-BE49-F238E27FC236}">
                <a16:creationId xmlns:a16="http://schemas.microsoft.com/office/drawing/2014/main" id="{2567E734-1E98-BFDE-F152-2FE71C3BBC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882" y="6237270"/>
            <a:ext cx="1381173" cy="37285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8A981B2-E9E6-2041-52B5-B7815632948F}"/>
              </a:ext>
            </a:extLst>
          </p:cNvPr>
          <p:cNvSpPr/>
          <p:nvPr userDrawn="1"/>
        </p:nvSpPr>
        <p:spPr>
          <a:xfrm>
            <a:off x="0" y="5794872"/>
            <a:ext cx="12192000" cy="9694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4BAA6EC1-EC38-1BBC-3F36-0C540D5D1126}"/>
              </a:ext>
            </a:extLst>
          </p:cNvPr>
          <p:cNvSpPr/>
          <p:nvPr userDrawn="1"/>
        </p:nvSpPr>
        <p:spPr>
          <a:xfrm>
            <a:off x="13228" y="6127555"/>
            <a:ext cx="12192000" cy="72000"/>
          </a:xfrm>
          <a:prstGeom prst="rect">
            <a:avLst/>
          </a:prstGeom>
          <a:solidFill>
            <a:srgbClr val="1F6D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4" name="Imagem 23" descr="Uma imagem com texto, captura de ecrã, logótipo, Tipo de letra&#10;&#10;Descrição gerada automaticamente">
            <a:extLst>
              <a:ext uri="{FF2B5EF4-FFF2-40B4-BE49-F238E27FC236}">
                <a16:creationId xmlns:a16="http://schemas.microsoft.com/office/drawing/2014/main" id="{10D0E67F-1AE8-03D1-6C71-09EEF7A92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8" t="30457" r="7589" b="29510"/>
          <a:stretch/>
        </p:blipFill>
        <p:spPr>
          <a:xfrm>
            <a:off x="7602140" y="6270108"/>
            <a:ext cx="1381173" cy="468652"/>
          </a:xfrm>
          <a:prstGeom prst="rect">
            <a:avLst/>
          </a:prstGeom>
        </p:spPr>
      </p:pic>
      <p:pic>
        <p:nvPicPr>
          <p:cNvPr id="26" name="Imagem 25" descr="Uma imagem com texto, Tipo de letra, Gráficos, design gráfico">
            <a:extLst>
              <a:ext uri="{FF2B5EF4-FFF2-40B4-BE49-F238E27FC236}">
                <a16:creationId xmlns:a16="http://schemas.microsoft.com/office/drawing/2014/main" id="{FE9227B6-EBDE-2F05-03CB-E7C9F714365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034" y="6325715"/>
            <a:ext cx="1033011" cy="413045"/>
          </a:xfrm>
          <a:prstGeom prst="rect">
            <a:avLst/>
          </a:prstGeom>
        </p:spPr>
      </p:pic>
      <p:pic>
        <p:nvPicPr>
          <p:cNvPr id="27" name="Imagem 26" descr="Uma imagem com Tipo de letra, Gráficos, design gráfico, círculo">
            <a:extLst>
              <a:ext uri="{FF2B5EF4-FFF2-40B4-BE49-F238E27FC236}">
                <a16:creationId xmlns:a16="http://schemas.microsoft.com/office/drawing/2014/main" id="{3F990EE5-6AF7-02C9-1370-2DAE5D5837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130" y="6347348"/>
            <a:ext cx="1120799" cy="37285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5C2518D-6F9B-97FB-DF35-DB9C9D5215E6}"/>
              </a:ext>
            </a:extLst>
          </p:cNvPr>
          <p:cNvSpPr/>
          <p:nvPr userDrawn="1"/>
        </p:nvSpPr>
        <p:spPr>
          <a:xfrm>
            <a:off x="179294" y="93643"/>
            <a:ext cx="3541059" cy="12062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09D3CF6-2930-4B57-915A-A4199ABAFD5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057" y="6232274"/>
            <a:ext cx="1494892" cy="59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2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ítulo e objec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30107"/>
            <a:ext cx="10972800" cy="1143000"/>
          </a:xfrm>
        </p:spPr>
        <p:txBody>
          <a:bodyPr>
            <a:normAutofit/>
          </a:bodyPr>
          <a:lstStyle>
            <a:lvl1pPr>
              <a:defRPr sz="4000">
                <a:solidFill>
                  <a:srgbClr val="1F6D91"/>
                </a:solidFill>
              </a:defRPr>
            </a:lvl1pPr>
          </a:lstStyle>
          <a:p>
            <a:r>
              <a:rPr lang="pt-PT" dirty="0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09600" y="1499268"/>
            <a:ext cx="10972800" cy="418715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pic>
        <p:nvPicPr>
          <p:cNvPr id="5" name="Imagem 4" descr="Uma imagem com Tipo de letra, Gráficos, design gráfico, círculo">
            <a:extLst>
              <a:ext uri="{FF2B5EF4-FFF2-40B4-BE49-F238E27FC236}">
                <a16:creationId xmlns:a16="http://schemas.microsoft.com/office/drawing/2014/main" id="{2567E734-1E98-BFDE-F152-2FE71C3BBC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882" y="6237270"/>
            <a:ext cx="1381173" cy="37285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8A981B2-E9E6-2041-52B5-B7815632948F}"/>
              </a:ext>
            </a:extLst>
          </p:cNvPr>
          <p:cNvSpPr/>
          <p:nvPr userDrawn="1"/>
        </p:nvSpPr>
        <p:spPr>
          <a:xfrm>
            <a:off x="0" y="5794872"/>
            <a:ext cx="12192000" cy="9694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4BAA6EC1-EC38-1BBC-3F36-0C540D5D1126}"/>
              </a:ext>
            </a:extLst>
          </p:cNvPr>
          <p:cNvSpPr/>
          <p:nvPr userDrawn="1"/>
        </p:nvSpPr>
        <p:spPr>
          <a:xfrm>
            <a:off x="13228" y="6127555"/>
            <a:ext cx="12192000" cy="72000"/>
          </a:xfrm>
          <a:prstGeom prst="rect">
            <a:avLst/>
          </a:prstGeom>
          <a:solidFill>
            <a:srgbClr val="2AB7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32857AAE-C396-B1AD-66EC-4F1E171EA05D}"/>
              </a:ext>
            </a:extLst>
          </p:cNvPr>
          <p:cNvSpPr/>
          <p:nvPr userDrawn="1"/>
        </p:nvSpPr>
        <p:spPr>
          <a:xfrm>
            <a:off x="97971" y="0"/>
            <a:ext cx="12094029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Imagem 13" descr="Uma imagem com texto, captura de ecrã, logótipo, Tipo de letra&#10;&#10;Descrição gerada automaticamente">
            <a:extLst>
              <a:ext uri="{FF2B5EF4-FFF2-40B4-BE49-F238E27FC236}">
                <a16:creationId xmlns:a16="http://schemas.microsoft.com/office/drawing/2014/main" id="{436D0D10-1869-460A-BBC4-0F5F689345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8" t="30457" r="7589" b="29510"/>
          <a:stretch/>
        </p:blipFill>
        <p:spPr>
          <a:xfrm>
            <a:off x="7602140" y="6270108"/>
            <a:ext cx="1381173" cy="468652"/>
          </a:xfrm>
          <a:prstGeom prst="rect">
            <a:avLst/>
          </a:prstGeom>
        </p:spPr>
      </p:pic>
      <p:pic>
        <p:nvPicPr>
          <p:cNvPr id="15" name="Imagem 14" descr="Uma imagem com texto, Tipo de letra, Gráficos, design gráfico">
            <a:extLst>
              <a:ext uri="{FF2B5EF4-FFF2-40B4-BE49-F238E27FC236}">
                <a16:creationId xmlns:a16="http://schemas.microsoft.com/office/drawing/2014/main" id="{F3B5B33B-3B83-4CB6-8C0F-8478AD9FC8E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034" y="6325715"/>
            <a:ext cx="1033011" cy="413045"/>
          </a:xfrm>
          <a:prstGeom prst="rect">
            <a:avLst/>
          </a:prstGeom>
        </p:spPr>
      </p:pic>
      <p:pic>
        <p:nvPicPr>
          <p:cNvPr id="16" name="Imagem 15" descr="Uma imagem com Tipo de letra, Gráficos, design gráfico, círculo">
            <a:extLst>
              <a:ext uri="{FF2B5EF4-FFF2-40B4-BE49-F238E27FC236}">
                <a16:creationId xmlns:a16="http://schemas.microsoft.com/office/drawing/2014/main" id="{FFA6D89D-BC2C-4CDD-B26B-C17BBDD6B7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130" y="6347348"/>
            <a:ext cx="1120799" cy="37285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94D4B74E-458C-4DAB-92CC-0F0FC927268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057" y="6232274"/>
            <a:ext cx="1494892" cy="59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967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quema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F7D4D5-ADB3-B257-D48C-9705D805F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" y="274638"/>
            <a:ext cx="10763250" cy="1143000"/>
          </a:xfrm>
        </p:spPr>
        <p:txBody>
          <a:bodyPr>
            <a:noAutofit/>
          </a:bodyPr>
          <a:lstStyle>
            <a:lvl1pPr algn="l">
              <a:defRPr sz="4000">
                <a:solidFill>
                  <a:srgbClr val="1F6D91"/>
                </a:solidFill>
              </a:defRPr>
            </a:lvl1pPr>
          </a:lstStyle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6472AC9-1A4C-50A0-09C3-799A06255469}"/>
              </a:ext>
            </a:extLst>
          </p:cNvPr>
          <p:cNvSpPr/>
          <p:nvPr userDrawn="1"/>
        </p:nvSpPr>
        <p:spPr>
          <a:xfrm>
            <a:off x="-8861" y="6127555"/>
            <a:ext cx="12204000" cy="72000"/>
          </a:xfrm>
          <a:prstGeom prst="rect">
            <a:avLst/>
          </a:prstGeom>
          <a:solidFill>
            <a:srgbClr val="206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id="{FFB5AD7D-3F0C-BE2B-BB00-05A1ECB0E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48" y="1499268"/>
            <a:ext cx="10763251" cy="418715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90F2A68-6E88-BE2D-4EAC-0B59B4992EEB}"/>
              </a:ext>
            </a:extLst>
          </p:cNvPr>
          <p:cNvSpPr/>
          <p:nvPr userDrawn="1"/>
        </p:nvSpPr>
        <p:spPr>
          <a:xfrm>
            <a:off x="0" y="610796"/>
            <a:ext cx="838200" cy="491319"/>
          </a:xfrm>
          <a:prstGeom prst="rect">
            <a:avLst/>
          </a:prstGeom>
          <a:solidFill>
            <a:srgbClr val="1F6D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m 13" descr="Uma imagem com texto, captura de ecrã, logótipo, Tipo de letra&#10;&#10;Descrição gerada automaticamente">
            <a:extLst>
              <a:ext uri="{FF2B5EF4-FFF2-40B4-BE49-F238E27FC236}">
                <a16:creationId xmlns:a16="http://schemas.microsoft.com/office/drawing/2014/main" id="{2E00C15F-0926-49DB-B069-9AB883B3EB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8" t="30457" r="7589" b="29510"/>
          <a:stretch/>
        </p:blipFill>
        <p:spPr>
          <a:xfrm>
            <a:off x="7602140" y="6270108"/>
            <a:ext cx="1381173" cy="468652"/>
          </a:xfrm>
          <a:prstGeom prst="rect">
            <a:avLst/>
          </a:prstGeom>
        </p:spPr>
      </p:pic>
      <p:pic>
        <p:nvPicPr>
          <p:cNvPr id="15" name="Imagem 14" descr="Uma imagem com texto, Tipo de letra, Gráficos, design gráfico">
            <a:extLst>
              <a:ext uri="{FF2B5EF4-FFF2-40B4-BE49-F238E27FC236}">
                <a16:creationId xmlns:a16="http://schemas.microsoft.com/office/drawing/2014/main" id="{1B0A27CA-826B-4C4F-B9E3-4CEDE54CE3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034" y="6325715"/>
            <a:ext cx="1033011" cy="413045"/>
          </a:xfrm>
          <a:prstGeom prst="rect">
            <a:avLst/>
          </a:prstGeom>
        </p:spPr>
      </p:pic>
      <p:pic>
        <p:nvPicPr>
          <p:cNvPr id="16" name="Imagem 15" descr="Uma imagem com Tipo de letra, Gráficos, design gráfico, círculo">
            <a:extLst>
              <a:ext uri="{FF2B5EF4-FFF2-40B4-BE49-F238E27FC236}">
                <a16:creationId xmlns:a16="http://schemas.microsoft.com/office/drawing/2014/main" id="{65CA57A0-7656-4292-B00A-71EBFFF3D7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130" y="6347348"/>
            <a:ext cx="1120799" cy="37285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548A9095-E479-4402-9D23-A1144F9CE14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057" y="6232274"/>
            <a:ext cx="1494892" cy="59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47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squema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26472AC9-1A4C-50A0-09C3-799A06255469}"/>
              </a:ext>
            </a:extLst>
          </p:cNvPr>
          <p:cNvSpPr/>
          <p:nvPr userDrawn="1"/>
        </p:nvSpPr>
        <p:spPr>
          <a:xfrm>
            <a:off x="-8861" y="6127555"/>
            <a:ext cx="12204000" cy="72000"/>
          </a:xfrm>
          <a:prstGeom prst="rect">
            <a:avLst/>
          </a:prstGeom>
          <a:solidFill>
            <a:srgbClr val="2AB7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Imagem 11" descr="Uma imagem com texto, captura de ecrã, logótipo, Tipo de letra&#10;&#10;Descrição gerada automaticamente">
            <a:extLst>
              <a:ext uri="{FF2B5EF4-FFF2-40B4-BE49-F238E27FC236}">
                <a16:creationId xmlns:a16="http://schemas.microsoft.com/office/drawing/2014/main" id="{355BD512-246E-4181-83C6-D3A6C992C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8" t="30457" r="7589" b="29510"/>
          <a:stretch/>
        </p:blipFill>
        <p:spPr>
          <a:xfrm>
            <a:off x="7602140" y="6270108"/>
            <a:ext cx="1381173" cy="468652"/>
          </a:xfrm>
          <a:prstGeom prst="rect">
            <a:avLst/>
          </a:prstGeom>
        </p:spPr>
      </p:pic>
      <p:pic>
        <p:nvPicPr>
          <p:cNvPr id="13" name="Imagem 12" descr="Uma imagem com texto, Tipo de letra, Gráficos, design gráfico">
            <a:extLst>
              <a:ext uri="{FF2B5EF4-FFF2-40B4-BE49-F238E27FC236}">
                <a16:creationId xmlns:a16="http://schemas.microsoft.com/office/drawing/2014/main" id="{520ADD5F-6695-4D35-9239-636E7F5110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034" y="6325715"/>
            <a:ext cx="1033011" cy="413045"/>
          </a:xfrm>
          <a:prstGeom prst="rect">
            <a:avLst/>
          </a:prstGeom>
        </p:spPr>
      </p:pic>
      <p:pic>
        <p:nvPicPr>
          <p:cNvPr id="14" name="Imagem 13" descr="Uma imagem com Tipo de letra, Gráficos, design gráfico, círculo">
            <a:extLst>
              <a:ext uri="{FF2B5EF4-FFF2-40B4-BE49-F238E27FC236}">
                <a16:creationId xmlns:a16="http://schemas.microsoft.com/office/drawing/2014/main" id="{F5D871DA-2481-4901-B25B-DB26881E6B5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130" y="6347348"/>
            <a:ext cx="1120799" cy="372852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E5F3408-B805-4054-8B58-E917D5DFD07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057" y="6232274"/>
            <a:ext cx="1494892" cy="59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9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336430"/>
            <a:ext cx="10972800" cy="1143000"/>
          </a:xfrm>
        </p:spPr>
        <p:txBody>
          <a:bodyPr>
            <a:normAutofit/>
          </a:bodyPr>
          <a:lstStyle>
            <a:lvl1pPr>
              <a:defRPr sz="4000">
                <a:solidFill>
                  <a:srgbClr val="1F6D91"/>
                </a:solidFill>
              </a:defRPr>
            </a:lvl1pPr>
          </a:lstStyle>
          <a:p>
            <a:r>
              <a:rPr lang="pt-PT" dirty="0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09600" y="1566084"/>
            <a:ext cx="10972800" cy="3609975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FCBC0AB-F320-B5D6-C1EC-C7F48585A596}"/>
              </a:ext>
            </a:extLst>
          </p:cNvPr>
          <p:cNvSpPr/>
          <p:nvPr userDrawn="1"/>
        </p:nvSpPr>
        <p:spPr>
          <a:xfrm>
            <a:off x="0" y="5794872"/>
            <a:ext cx="12192000" cy="9694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0F4761CF-26D9-5671-77F4-E14DD2184519}"/>
              </a:ext>
            </a:extLst>
          </p:cNvPr>
          <p:cNvSpPr/>
          <p:nvPr userDrawn="1"/>
        </p:nvSpPr>
        <p:spPr>
          <a:xfrm>
            <a:off x="-1675736" y="6127555"/>
            <a:ext cx="13880964" cy="72000"/>
          </a:xfrm>
          <a:prstGeom prst="rect">
            <a:avLst/>
          </a:prstGeom>
          <a:solidFill>
            <a:srgbClr val="2AB7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7BE2B8A8-91B5-7D19-2F18-5ED4F4B7B2ED}"/>
              </a:ext>
            </a:extLst>
          </p:cNvPr>
          <p:cNvSpPr/>
          <p:nvPr userDrawn="1"/>
        </p:nvSpPr>
        <p:spPr>
          <a:xfrm>
            <a:off x="-28133" y="-66675"/>
            <a:ext cx="12094029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2" name="Imagem 21" descr="Uma imagem com texto, captura de ecrã, logótipo, Tipo de letra&#10;&#10;Descrição gerada automaticamente">
            <a:extLst>
              <a:ext uri="{FF2B5EF4-FFF2-40B4-BE49-F238E27FC236}">
                <a16:creationId xmlns:a16="http://schemas.microsoft.com/office/drawing/2014/main" id="{817FCEF3-8FEC-4599-BB4A-1A21149DCD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8" t="30457" r="7589" b="29510"/>
          <a:stretch/>
        </p:blipFill>
        <p:spPr>
          <a:xfrm>
            <a:off x="7602140" y="6270108"/>
            <a:ext cx="1381173" cy="468652"/>
          </a:xfrm>
          <a:prstGeom prst="rect">
            <a:avLst/>
          </a:prstGeom>
        </p:spPr>
      </p:pic>
      <p:pic>
        <p:nvPicPr>
          <p:cNvPr id="23" name="Imagem 22" descr="Uma imagem com texto, Tipo de letra, Gráficos, design gráfico">
            <a:extLst>
              <a:ext uri="{FF2B5EF4-FFF2-40B4-BE49-F238E27FC236}">
                <a16:creationId xmlns:a16="http://schemas.microsoft.com/office/drawing/2014/main" id="{F40272AE-BB03-4780-A4A9-BB2D76B8F3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034" y="6325715"/>
            <a:ext cx="1033011" cy="413045"/>
          </a:xfrm>
          <a:prstGeom prst="rect">
            <a:avLst/>
          </a:prstGeom>
        </p:spPr>
      </p:pic>
      <p:pic>
        <p:nvPicPr>
          <p:cNvPr id="24" name="Imagem 23" descr="Uma imagem com Tipo de letra, Gráficos, design gráfico, círculo">
            <a:extLst>
              <a:ext uri="{FF2B5EF4-FFF2-40B4-BE49-F238E27FC236}">
                <a16:creationId xmlns:a16="http://schemas.microsoft.com/office/drawing/2014/main" id="{43086C65-CF46-4B19-BCD0-35BB62B4E00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130" y="6347348"/>
            <a:ext cx="1120799" cy="372852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C747D9EB-063B-48D6-9D88-667D113F00E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057" y="6232274"/>
            <a:ext cx="1494892" cy="59516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e objec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304540"/>
            <a:ext cx="10972800" cy="1143000"/>
          </a:xfrm>
        </p:spPr>
        <p:txBody>
          <a:bodyPr>
            <a:normAutofit/>
          </a:bodyPr>
          <a:lstStyle>
            <a:lvl1pPr>
              <a:defRPr sz="4000">
                <a:solidFill>
                  <a:srgbClr val="1F6D91"/>
                </a:solidFill>
              </a:defRPr>
            </a:lvl1pPr>
          </a:lstStyle>
          <a:p>
            <a:r>
              <a:rPr lang="pt-PT" dirty="0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09600" y="1555142"/>
            <a:ext cx="10972800" cy="4131284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0969031-DC05-827A-5BA6-5BD7950D38AA}"/>
              </a:ext>
            </a:extLst>
          </p:cNvPr>
          <p:cNvSpPr/>
          <p:nvPr userDrawn="1"/>
        </p:nvSpPr>
        <p:spPr>
          <a:xfrm>
            <a:off x="0" y="5760720"/>
            <a:ext cx="12192000" cy="1039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8E8C1C5-043C-6CFE-9B94-469BBD4E21E1}"/>
              </a:ext>
            </a:extLst>
          </p:cNvPr>
          <p:cNvSpPr/>
          <p:nvPr userDrawn="1"/>
        </p:nvSpPr>
        <p:spPr>
          <a:xfrm>
            <a:off x="13228" y="6127555"/>
            <a:ext cx="12192000" cy="72000"/>
          </a:xfrm>
          <a:prstGeom prst="rect">
            <a:avLst/>
          </a:prstGeom>
          <a:solidFill>
            <a:srgbClr val="1F6D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995AF33-931F-0D76-6BDC-0E7721587FE7}"/>
              </a:ext>
            </a:extLst>
          </p:cNvPr>
          <p:cNvSpPr/>
          <p:nvPr userDrawn="1"/>
        </p:nvSpPr>
        <p:spPr>
          <a:xfrm>
            <a:off x="97971" y="0"/>
            <a:ext cx="12094029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Imagem 13" descr="Uma imagem com texto, captura de ecrã, logótipo, Tipo de letra&#10;&#10;Descrição gerada automaticamente">
            <a:extLst>
              <a:ext uri="{FF2B5EF4-FFF2-40B4-BE49-F238E27FC236}">
                <a16:creationId xmlns:a16="http://schemas.microsoft.com/office/drawing/2014/main" id="{8FBCBDB1-2506-49BC-A36F-86CE412850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8" t="30457" r="7589" b="29510"/>
          <a:stretch/>
        </p:blipFill>
        <p:spPr>
          <a:xfrm>
            <a:off x="7602140" y="6270108"/>
            <a:ext cx="1381173" cy="468652"/>
          </a:xfrm>
          <a:prstGeom prst="rect">
            <a:avLst/>
          </a:prstGeom>
        </p:spPr>
      </p:pic>
      <p:pic>
        <p:nvPicPr>
          <p:cNvPr id="15" name="Imagem 14" descr="Uma imagem com texto, Tipo de letra, Gráficos, design gráfico">
            <a:extLst>
              <a:ext uri="{FF2B5EF4-FFF2-40B4-BE49-F238E27FC236}">
                <a16:creationId xmlns:a16="http://schemas.microsoft.com/office/drawing/2014/main" id="{C2B40203-FB85-498E-8AD5-AED191F9DA8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034" y="6325715"/>
            <a:ext cx="1033011" cy="413045"/>
          </a:xfrm>
          <a:prstGeom prst="rect">
            <a:avLst/>
          </a:prstGeom>
        </p:spPr>
      </p:pic>
      <p:pic>
        <p:nvPicPr>
          <p:cNvPr id="16" name="Imagem 15" descr="Uma imagem com Tipo de letra, Gráficos, design gráfico, círculo">
            <a:extLst>
              <a:ext uri="{FF2B5EF4-FFF2-40B4-BE49-F238E27FC236}">
                <a16:creationId xmlns:a16="http://schemas.microsoft.com/office/drawing/2014/main" id="{52DEB454-01CA-4844-80FD-CD5E07B9CB9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130" y="6347348"/>
            <a:ext cx="1120799" cy="37285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8798C49-16D1-4A46-88D7-028515161B5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057" y="6232274"/>
            <a:ext cx="1494892" cy="59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211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48-01FB-4A8F-B3B3-2E16D67A76E3}" type="datetime1">
              <a:rPr lang="pt-PT" smtClean="0"/>
              <a:t>16/05/2025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11378-4551-465B-B6E0-55122BB3A0E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2FEDF-1010-4687-9002-B2C3250FCF55}" type="datetime1">
              <a:rPr lang="pt-PT" smtClean="0"/>
              <a:t>16/05/2025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11378-4551-465B-B6E0-55122BB3A0E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EDD56-E70E-4078-8CCA-580D10FD3AA6}" type="datetime1">
              <a:rPr lang="pt-PT" smtClean="0"/>
              <a:t>16/05/2025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11378-4551-465B-B6E0-55122BB3A0E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6A49-C24D-4CB7-8E63-4053ED2CD2D0}" type="datetime1">
              <a:rPr lang="pt-PT" smtClean="0"/>
              <a:t>16/05/2025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11378-4551-465B-B6E0-55122BB3A0E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6C23-43D7-4D62-9CC3-0D759E5CE6D0}" type="datetime1">
              <a:rPr lang="pt-PT" smtClean="0"/>
              <a:t>16/05/2025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11378-4551-465B-B6E0-55122BB3A0E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9BA5E-D04B-4E5F-9FDC-EB7F3384295D}" type="datetime1">
              <a:rPr lang="pt-PT" smtClean="0"/>
              <a:t>16/05/2025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11378-4551-465B-B6E0-55122BB3A0E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4031B-5ADF-4761-9DA1-1A4F9F509FDB}" type="datetime1">
              <a:rPr lang="pt-PT" smtClean="0"/>
              <a:t>16/05/2025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11378-4551-465B-B6E0-55122BB3A0E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5134A-4683-4C76-BD4A-91974B021CE0}" type="datetime1">
              <a:rPr lang="pt-PT" smtClean="0"/>
              <a:t>16/05/2025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11378-4551-465B-B6E0-55122BB3A0E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AAFFD4-CB68-49B4-7C1D-DFDEE7CE84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901C6EE-0D0E-AFDD-9E64-367AC2EC2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664D00E-3E91-CB71-FDF3-1919D4829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6D9BE-C3D9-438C-B78F-35BC4144D05E}" type="datetimeFigureOut">
              <a:rPr lang="pt-PT" smtClean="0"/>
              <a:t>16/05/2025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3F4603C-C7A9-7AA5-7200-DEBE1AF91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248CFB6-0C30-ED0D-D045-7AEB31062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7AEFB-1CD0-4980-8672-B51B47532C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3350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BEFC7D-563F-E9C0-B593-ECB472D13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1382D9E-D3BE-AE9A-15DE-F4D8FD11C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C03BBBB-9C04-24C8-6A6E-9AE965EE8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6D9BE-C3D9-438C-B78F-35BC4144D05E}" type="datetimeFigureOut">
              <a:rPr lang="pt-PT" smtClean="0"/>
              <a:t>16/05/2025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20CF018-578F-9B7B-D2F6-B991D057B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608552F-F66D-2B7A-4A6B-A0BA16B33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7AEFB-1CD0-4980-8672-B51B47532C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0022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1CB2F5-D3E5-AF83-0B6E-2D37610C6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D6B3069-F10D-4DC2-4E15-4906A3588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25991D3-F904-D1B5-2417-6755A33A7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6D9BE-C3D9-438C-B78F-35BC4144D05E}" type="datetimeFigureOut">
              <a:rPr lang="pt-PT" smtClean="0"/>
              <a:t>16/05/2025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F4A5CC1-7ECF-5838-F1C4-DB888BB70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E2908BB-1F7C-8D1A-C6F9-BF60E1F50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7AEFB-1CD0-4980-8672-B51B47532C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19015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A8E15-7363-E84D-CB88-34044C4DB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C6CC668-A43C-5D14-5CA3-B317E10F31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19940941-B191-1526-3029-889A85BC0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BCE11FA-53B6-4782-4D4F-29F7109DB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6D9BE-C3D9-438C-B78F-35BC4144D05E}" type="datetimeFigureOut">
              <a:rPr lang="pt-PT" smtClean="0"/>
              <a:t>16/05/2025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DEEE4F8-2D9F-0C6F-C5C5-DD03FAE10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EFF4CA8-3443-7E02-4CAC-DBC984883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7AEFB-1CD0-4980-8672-B51B47532C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51446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497D74-4875-4D20-A0C2-9BAC8E846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B6BEA4F-92E4-3EC3-0077-9E7623AFC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12858810-EA39-35EF-94C4-057856718F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E12D9AF3-B5D8-C9CF-EA60-0C88AB9E7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F3431358-C8D3-5942-2D3C-9413A81441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89DA4E14-591D-547F-39A2-23D9B5803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6D9BE-C3D9-438C-B78F-35BC4144D05E}" type="datetimeFigureOut">
              <a:rPr lang="pt-PT" smtClean="0"/>
              <a:t>16/05/2025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63FA7E3-DB34-4041-A6C1-2DA4B7E45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3AD5BCE6-D7C2-A43A-6CBC-EA447A278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7AEFB-1CD0-4980-8672-B51B47532C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56779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20C9FE-CDC7-EAC7-3022-3097889A3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FE90376F-5296-A1CD-9BE6-872DCE3BC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6D9BE-C3D9-438C-B78F-35BC4144D05E}" type="datetimeFigureOut">
              <a:rPr lang="pt-PT" smtClean="0"/>
              <a:t>16/05/2025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4D232841-566C-385D-0D7E-61649799B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74DD63B2-8892-7287-85A6-FCB745736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7AEFB-1CD0-4980-8672-B51B47532C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59414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12C13859-83B5-8376-B978-291138920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6D9BE-C3D9-438C-B78F-35BC4144D05E}" type="datetimeFigureOut">
              <a:rPr lang="pt-PT" smtClean="0"/>
              <a:t>16/05/2025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5AD81908-90C3-96D8-F192-47E230B17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C2BF189-F25B-681A-49DF-51C2786F7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7AEFB-1CD0-4980-8672-B51B47532C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26426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84561-6381-A80E-5E4B-BA7EBA619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41DC4B2-CD8B-F5BF-85D1-FF5C2EDCD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575C179-01D8-29C0-DBE8-33932662F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54249BD8-1E95-633F-1C11-32B63888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6D9BE-C3D9-438C-B78F-35BC4144D05E}" type="datetimeFigureOut">
              <a:rPr lang="pt-PT" smtClean="0"/>
              <a:t>16/05/2025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7ECA687-6DC7-FEA9-E7C2-68C2BEF40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684B0CB-3D76-046F-62DC-DCB6BB863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7AEFB-1CD0-4980-8672-B51B47532C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3811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9EE9B0-C52E-9999-0CF5-B4DC12019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0A8B99A8-ADF6-34BD-C1C5-9CC206A9E1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7078A8C-FAC4-E8F4-3806-80BB8882D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5CDAC3A-598E-8D62-F146-61A04A5A4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6D9BE-C3D9-438C-B78F-35BC4144D05E}" type="datetimeFigureOut">
              <a:rPr lang="pt-PT" smtClean="0"/>
              <a:t>16/05/2025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31E1516-8588-5A66-1428-9B3CB7C3D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40593BC-2FE6-B326-7267-07E19F220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7AEFB-1CD0-4980-8672-B51B47532C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774790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81ED7-7F31-1D94-166D-ECC3C41F3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19F496A8-A3F9-9AE7-0115-08187F52E4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1AF05FD-0906-51F4-98F0-A69703497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6D9BE-C3D9-438C-B78F-35BC4144D05E}" type="datetimeFigureOut">
              <a:rPr lang="pt-PT" smtClean="0"/>
              <a:t>16/05/2025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1003CB0-58C9-9270-DFA3-D7D06E3E6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B67F4AF-3B08-4DBD-CA02-FF8AE4190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7AEFB-1CD0-4980-8672-B51B47532C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97656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C5F956C-8028-37CE-113D-F326C55EAD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83F90E0B-E619-7CFA-3510-9AFFF14F6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C50955A-8EC7-505F-EE7E-FD295A507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6D9BE-C3D9-438C-B78F-35BC4144D05E}" type="datetimeFigureOut">
              <a:rPr lang="pt-PT" smtClean="0"/>
              <a:t>16/05/2025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C909FB5-2482-F1DC-B4AD-C72989E7E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5755E57-087F-EA64-B534-DCAFC8CD2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7AEFB-1CD0-4980-8672-B51B47532C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30991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8DAF2-324D-400C-BB5E-590DAF315BC6}" type="datetime1">
              <a:rPr lang="pt-PT" smtClean="0"/>
              <a:t>16/05/2025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11378-4551-465B-B6E0-55122BB3A0E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8" r:id="rId2"/>
    <p:sldLayoutId id="2147483662" r:id="rId3"/>
    <p:sldLayoutId id="2147483663" r:id="rId4"/>
    <p:sldLayoutId id="2147483676" r:id="rId5"/>
    <p:sldLayoutId id="2147483650" r:id="rId6"/>
    <p:sldLayoutId id="214748366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AE6628AE-9011-959B-CB1D-A3F660790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B1BB6BD-BD04-F74A-67C7-31D2BC573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8B2E16B-9FFE-3E3E-C1BA-9E8767244F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6D9BE-C3D9-438C-B78F-35BC4144D05E}" type="datetimeFigureOut">
              <a:rPr lang="pt-PT" smtClean="0"/>
              <a:t>16/05/2025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3F6833A-FAAF-05C3-FA5C-5C2A4A4CF8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BC1F5C6-0616-1063-9678-CB313B8FA9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7AEFB-1CD0-4980-8672-B51B47532C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0661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82A7E9-FDF4-46D9-B0E7-4EFB52ED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666739"/>
            <a:ext cx="10972800" cy="2493089"/>
          </a:xfrm>
        </p:spPr>
        <p:txBody>
          <a:bodyPr>
            <a:noAutofit/>
          </a:bodyPr>
          <a:lstStyle/>
          <a:p>
            <a:r>
              <a:rPr lang="pt-PT" b="1" dirty="0"/>
              <a:t>A transição para o novo Catálogo Nacional de Qualificações (CNQ) </a:t>
            </a:r>
            <a:br>
              <a:rPr lang="pt-PT" sz="3200" dirty="0"/>
            </a:br>
            <a:br>
              <a:rPr lang="pt-PT" sz="3200" dirty="0"/>
            </a:br>
            <a:r>
              <a:rPr lang="pt-PT" sz="2400" dirty="0"/>
              <a:t>SESSÃO DE INFORMAÇÃO </a:t>
            </a:r>
            <a:br>
              <a:rPr lang="pt-PT" sz="2400" dirty="0"/>
            </a:br>
            <a:r>
              <a:rPr lang="pt-PT" sz="2400" dirty="0"/>
              <a:t>SOBRE A REVISÃO DO CNQ </a:t>
            </a:r>
            <a:br>
              <a:rPr lang="pt-PT" sz="2400" dirty="0"/>
            </a:br>
            <a:r>
              <a:rPr lang="pt-PT" sz="2400" dirty="0"/>
              <a:t>E A  INTEGRAÇÃO DAS QUALIFICAÇÕES DE NÍVEL 5</a:t>
            </a:r>
            <a:br>
              <a:rPr lang="pt-PT" sz="2400" dirty="0"/>
            </a:br>
            <a:br>
              <a:rPr lang="pt-PT" sz="3200" dirty="0"/>
            </a:br>
            <a:r>
              <a:rPr lang="pt-PT" sz="2400" dirty="0"/>
              <a:t>WEBINAR 23 DE MAIO, DAS 11H00 ÀS 12H30 </a:t>
            </a:r>
            <a:br>
              <a:rPr lang="pt-PT" sz="3200" dirty="0"/>
            </a:br>
            <a:br>
              <a:rPr lang="pt-PT" sz="3200" dirty="0"/>
            </a:br>
            <a:br>
              <a:rPr lang="pt-PT" sz="2000" dirty="0"/>
            </a:br>
            <a:br>
              <a:rPr lang="pt-PT" sz="2800" dirty="0"/>
            </a:b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266815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64360-DC89-4552-922C-55BEE61AE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Agenda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029B5C0-ADEB-4F6D-ACE3-276D4DD38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11:00 – Abertura da Sessão CCP e ANQEP</a:t>
            </a:r>
          </a:p>
          <a:p>
            <a:r>
              <a:rPr lang="pt-PT" dirty="0"/>
              <a:t>11:15 – A transição para o Novo Catálogo Nacional de Qualificações (CNQ): a prioridade dos níveis 5</a:t>
            </a:r>
          </a:p>
          <a:p>
            <a:r>
              <a:rPr lang="pt-PT" dirty="0"/>
              <a:t>11:30 – Perguntas e respostas </a:t>
            </a:r>
          </a:p>
          <a:p>
            <a:r>
              <a:rPr lang="pt-PT" dirty="0"/>
              <a:t>12:30 – Encerramento da Sessão</a:t>
            </a:r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35594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716C623-C883-A5E3-2542-7F43EDDAA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40" y="163922"/>
            <a:ext cx="1076325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pt-PT" sz="3500" dirty="0"/>
              <a:t>Evolução para o novo CNQ: Qualificações e Percursos de Curta e Média Duração (PCMD)</a:t>
            </a:r>
            <a:endParaRPr lang="pt-PT" sz="35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074786"/>
              </p:ext>
            </p:extLst>
          </p:nvPr>
        </p:nvGraphicFramePr>
        <p:xfrm>
          <a:off x="5665121" y="3712575"/>
          <a:ext cx="4098496" cy="10218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9248">
                  <a:extLst>
                    <a:ext uri="{9D8B030D-6E8A-4147-A177-3AD203B41FA5}">
                      <a16:colId xmlns:a16="http://schemas.microsoft.com/office/drawing/2014/main" val="2433697812"/>
                    </a:ext>
                  </a:extLst>
                </a:gridCol>
                <a:gridCol w="2049248">
                  <a:extLst>
                    <a:ext uri="{9D8B030D-6E8A-4147-A177-3AD203B41FA5}">
                      <a16:colId xmlns:a16="http://schemas.microsoft.com/office/drawing/2014/main" val="1410801914"/>
                    </a:ext>
                  </a:extLst>
                </a:gridCol>
              </a:tblGrid>
              <a:tr h="3287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PCMD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PT" sz="1800" b="1" kern="1200" baseline="30000" dirty="0">
                        <a:solidFill>
                          <a:schemeClr val="lt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2844181"/>
                  </a:ext>
                </a:extLst>
              </a:tr>
              <a:tr h="34357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CNQ atual</a:t>
                      </a:r>
                    </a:p>
                  </a:txBody>
                  <a:tcPr marL="68580" marR="68580" marT="0" marB="0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Novo CNQ</a:t>
                      </a:r>
                      <a:endParaRPr lang="pt-PT" sz="1800" b="1" kern="1200" baseline="30000" dirty="0">
                        <a:solidFill>
                          <a:schemeClr val="lt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09994"/>
                  </a:ext>
                </a:extLst>
              </a:tr>
              <a:tr h="34961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600" kern="12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600" kern="12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123</a:t>
                      </a:r>
                      <a:r>
                        <a:rPr lang="pt-PT" sz="1800" b="0" i="1" kern="1200" baseline="300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5180597"/>
                  </a:ext>
                </a:extLst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141070"/>
              </p:ext>
            </p:extLst>
          </p:nvPr>
        </p:nvGraphicFramePr>
        <p:xfrm>
          <a:off x="1707387" y="1872562"/>
          <a:ext cx="8056230" cy="16732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7174">
                  <a:extLst>
                    <a:ext uri="{9D8B030D-6E8A-4147-A177-3AD203B41FA5}">
                      <a16:colId xmlns:a16="http://schemas.microsoft.com/office/drawing/2014/main" val="941359934"/>
                    </a:ext>
                  </a:extLst>
                </a:gridCol>
                <a:gridCol w="2654528">
                  <a:extLst>
                    <a:ext uri="{9D8B030D-6E8A-4147-A177-3AD203B41FA5}">
                      <a16:colId xmlns:a16="http://schemas.microsoft.com/office/drawing/2014/main" val="295830575"/>
                    </a:ext>
                  </a:extLst>
                </a:gridCol>
                <a:gridCol w="2654528">
                  <a:extLst>
                    <a:ext uri="{9D8B030D-6E8A-4147-A177-3AD203B41FA5}">
                      <a16:colId xmlns:a16="http://schemas.microsoft.com/office/drawing/2014/main" val="3073653111"/>
                    </a:ext>
                  </a:extLst>
                </a:gridCol>
              </a:tblGrid>
              <a:tr h="39566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Nível do QNQ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CNQ atual</a:t>
                      </a:r>
                    </a:p>
                  </a:txBody>
                  <a:tcPr marL="68580" marR="68580" marT="0" marB="0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Novo </a:t>
                      </a:r>
                      <a:r>
                        <a:rPr lang="pt-PT" sz="1800" b="1" kern="1200" dirty="0" err="1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CNQ</a:t>
                      </a:r>
                      <a:r>
                        <a:rPr lang="pt-PT" sz="1800" b="0" i="1" kern="1200" baseline="30000" dirty="0" err="1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pt-PT" sz="1800" b="0" i="1" kern="1200" baseline="300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3120080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600" kern="12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600" kern="12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41</a:t>
                      </a:r>
                      <a:endParaRPr lang="pt-PT" sz="1600" kern="1200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141277"/>
                  </a:ext>
                </a:extLst>
              </a:tr>
              <a:tr h="34879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600" kern="12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600" kern="12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169</a:t>
                      </a:r>
                      <a:endParaRPr lang="pt-PT" sz="1600" kern="1200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6642799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600" kern="12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600" kern="12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</a:t>
                      </a:r>
                      <a:endParaRPr lang="pt-PT" sz="16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8118579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800" b="0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800" b="1" kern="1200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1800" b="1" kern="1200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299</a:t>
                      </a:r>
                      <a:r>
                        <a:rPr lang="pt-PT" sz="2000" b="0" i="1" kern="1200" baseline="30000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b)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307624"/>
                  </a:ext>
                </a:extLst>
              </a:tr>
            </a:tbl>
          </a:graphicData>
        </a:graphic>
      </p:graphicFrame>
      <p:sp>
        <p:nvSpPr>
          <p:cNvPr id="11" name="Retângulo 10"/>
          <p:cNvSpPr/>
          <p:nvPr/>
        </p:nvSpPr>
        <p:spPr>
          <a:xfrm>
            <a:off x="727788" y="4901229"/>
            <a:ext cx="10863002" cy="985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PT" sz="1100" kern="100" dirty="0">
                <a:latin typeface="Trebuchet MS" panose="020B0603020202020204" pitchFamily="34" charset="0"/>
                <a:ea typeface="Aptos" panose="020B0004020202020204"/>
                <a:cs typeface="Times New Roman" panose="02020603050405020304" pitchFamily="18" charset="0"/>
              </a:rPr>
              <a:t>Fonte: ANQEP. Dados provisórios.</a:t>
            </a:r>
          </a:p>
          <a:p>
            <a:pPr marL="228600" lvl="0" indent="-228600" algn="just">
              <a:lnSpc>
                <a:spcPct val="107000"/>
              </a:lnSpc>
              <a:spcAft>
                <a:spcPts val="0"/>
              </a:spcAft>
              <a:buAutoNum type="alphaLcParenR"/>
            </a:pPr>
            <a:r>
              <a:rPr lang="pt-PT" sz="1100" kern="100" dirty="0">
                <a:latin typeface="Trebuchet MS" panose="020B0603020202020204" pitchFamily="34" charset="0"/>
                <a:ea typeface="Aptos" panose="020B0004020202020204"/>
                <a:cs typeface="Times New Roman" panose="02020603050405020304" pitchFamily="18" charset="0"/>
              </a:rPr>
              <a:t>b) O número de qualificações pode ainda sofrer alterações em resultado do processo final de harmonização que a ANQEP está a realizar. Inclui 38 qualificações do atual CNQ que se mantêm em vigor, nomeadamente as 16 relativas ao lote 19 - indústrias químicas, cerâmica, vidro e afins, colocado a concurso, mas que não foi adjudicado.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PT" sz="1100" kern="100" dirty="0">
                <a:latin typeface="Trebuchet MS" panose="020B0603020202020204" pitchFamily="34" charset="0"/>
                <a:ea typeface="Aptos" panose="020B0004020202020204"/>
                <a:cs typeface="Times New Roman" panose="02020603050405020304" pitchFamily="18" charset="0"/>
              </a:rPr>
              <a:t>c) Inclui os 45 PCMD do atual CNQ que se mantêm em vigor.</a:t>
            </a:r>
          </a:p>
        </p:txBody>
      </p:sp>
    </p:spTree>
    <p:extLst>
      <p:ext uri="{BB962C8B-B14F-4D97-AF65-F5344CB8AC3E}">
        <p14:creationId xmlns:p14="http://schemas.microsoft.com/office/powerpoint/2010/main" val="416316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63F08E-E4B8-465B-EA01-A43AB3997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Dinâmica introduzida pelo novo CNQ </a:t>
            </a:r>
            <a:endParaRPr lang="pt-PT" sz="3200" dirty="0">
              <a:highlight>
                <a:srgbClr val="FFFF00"/>
              </a:highlight>
            </a:endParaRPr>
          </a:p>
        </p:txBody>
      </p:sp>
      <p:graphicFrame>
        <p:nvGraphicFramePr>
          <p:cNvPr id="7" name="Marcador de Posição de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3440928"/>
              </p:ext>
            </p:extLst>
          </p:nvPr>
        </p:nvGraphicFramePr>
        <p:xfrm>
          <a:off x="2433853" y="1861581"/>
          <a:ext cx="6968319" cy="2185811"/>
        </p:xfrm>
        <a:graphic>
          <a:graphicData uri="http://schemas.openxmlformats.org/drawingml/2006/table">
            <a:tbl>
              <a:tblPr firstRow="1" firstCol="1" bandRow="1"/>
              <a:tblGrid>
                <a:gridCol w="4037385">
                  <a:extLst>
                    <a:ext uri="{9D8B030D-6E8A-4147-A177-3AD203B41FA5}">
                      <a16:colId xmlns:a16="http://schemas.microsoft.com/office/drawing/2014/main" val="1809296494"/>
                    </a:ext>
                  </a:extLst>
                </a:gridCol>
                <a:gridCol w="1465467">
                  <a:extLst>
                    <a:ext uri="{9D8B030D-6E8A-4147-A177-3AD203B41FA5}">
                      <a16:colId xmlns:a16="http://schemas.microsoft.com/office/drawing/2014/main" val="2011652586"/>
                    </a:ext>
                  </a:extLst>
                </a:gridCol>
                <a:gridCol w="1465467">
                  <a:extLst>
                    <a:ext uri="{9D8B030D-6E8A-4147-A177-3AD203B41FA5}">
                      <a16:colId xmlns:a16="http://schemas.microsoft.com/office/drawing/2014/main" val="24567361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Qualificaçõ</a:t>
                      </a:r>
                      <a:r>
                        <a:rPr lang="pt-PT" sz="1800" b="1" kern="0" dirty="0">
                          <a:solidFill>
                            <a:schemeClr val="lt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0" dirty="0">
                          <a:solidFill>
                            <a:schemeClr val="lt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CNQ atual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0" dirty="0">
                          <a:solidFill>
                            <a:schemeClr val="lt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Novo CNQ</a:t>
                      </a:r>
                      <a:endParaRPr lang="pt-PT" sz="1800" b="1" kern="0" baseline="30000" dirty="0">
                        <a:solidFill>
                          <a:schemeClr val="lt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107452"/>
                  </a:ext>
                </a:extLst>
              </a:tr>
              <a:tr h="3188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Novas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286204"/>
                  </a:ext>
                </a:extLst>
              </a:tr>
              <a:tr h="318857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Substituídas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060088"/>
                  </a:ext>
                </a:extLst>
              </a:tr>
              <a:tr h="318857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Agregadas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0" kern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461329"/>
                  </a:ext>
                </a:extLst>
              </a:tr>
              <a:tr h="318857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Excluídas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758784"/>
                  </a:ext>
                </a:extLst>
              </a:tr>
              <a:tr h="318857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Mantêm-se em vigor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898439"/>
                  </a:ext>
                </a:extLst>
              </a:tr>
              <a:tr h="31885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299 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528951"/>
                  </a:ext>
                </a:extLst>
              </a:tr>
            </a:tbl>
          </a:graphicData>
        </a:graphic>
      </p:graphicFrame>
      <p:sp>
        <p:nvSpPr>
          <p:cNvPr id="8" name="Retângulo 7"/>
          <p:cNvSpPr/>
          <p:nvPr/>
        </p:nvSpPr>
        <p:spPr>
          <a:xfrm>
            <a:off x="1464473" y="4491335"/>
            <a:ext cx="8489665" cy="1264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PT" sz="1200" kern="100" dirty="0">
                <a:latin typeface="Trebuchet MS" panose="020B0603020202020204" pitchFamily="34" charset="0"/>
                <a:ea typeface="Aptos" panose="020B0004020202020204"/>
                <a:cs typeface="Times New Roman" panose="02020603050405020304" pitchFamily="18" charset="0"/>
              </a:rPr>
              <a:t>Fonte: ANQEP, I. P. Dados provisórios.</a:t>
            </a:r>
            <a:endParaRPr lang="pt-PT" sz="1200" b="1" kern="100" dirty="0">
              <a:latin typeface="Trebuchet MS" panose="020B0603020202020204" pitchFamily="34" charset="0"/>
              <a:ea typeface="Aptos" panose="020B0004020202020204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PT" sz="1200" b="1" kern="100" dirty="0">
                <a:latin typeface="Trebuchet MS" panose="020B0603020202020204" pitchFamily="34" charset="0"/>
                <a:ea typeface="Aptos" panose="020B0004020202020204"/>
                <a:cs typeface="Times New Roman" panose="02020603050405020304" pitchFamily="18" charset="0"/>
              </a:rPr>
              <a:t>Legenda: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PT" sz="1200" b="1" dirty="0">
                <a:latin typeface="Trebuchet MS" panose="020B0603020202020204" pitchFamily="34" charset="0"/>
              </a:rPr>
              <a:t>Nova: </a:t>
            </a:r>
            <a:r>
              <a:rPr lang="pt-PT" sz="1200" dirty="0">
                <a:latin typeface="Trebuchet MS" panose="020B0603020202020204" pitchFamily="34" charset="0"/>
              </a:rPr>
              <a:t>qualificação nova introduzida pelo novo CNQ que não existia no CNQ atual (+1)</a:t>
            </a:r>
            <a:br>
              <a:rPr lang="pt-PT" sz="1200" dirty="0">
                <a:latin typeface="Trebuchet MS" panose="020B0603020202020204" pitchFamily="34" charset="0"/>
              </a:rPr>
            </a:br>
            <a:r>
              <a:rPr lang="pt-PT" sz="1200" b="1" dirty="0">
                <a:latin typeface="Trebuchet MS" panose="020B0603020202020204" pitchFamily="34" charset="0"/>
              </a:rPr>
              <a:t>Substituída: </a:t>
            </a:r>
            <a:r>
              <a:rPr lang="pt-PT" sz="1200" dirty="0">
                <a:latin typeface="Trebuchet MS" panose="020B0603020202020204" pitchFamily="34" charset="0"/>
              </a:rPr>
              <a:t>qualificação do novo CNQ que substitui uma qualificação do CNQ atual (1=1)</a:t>
            </a:r>
            <a:br>
              <a:rPr lang="pt-PT" sz="1200" dirty="0">
                <a:latin typeface="Trebuchet MS" panose="020B0603020202020204" pitchFamily="34" charset="0"/>
              </a:rPr>
            </a:br>
            <a:r>
              <a:rPr lang="pt-PT" sz="1200" b="1" dirty="0">
                <a:latin typeface="Trebuchet MS" panose="020B0603020202020204" pitchFamily="34" charset="0"/>
              </a:rPr>
              <a:t>Agregada: </a:t>
            </a:r>
            <a:r>
              <a:rPr lang="pt-PT" sz="1200" dirty="0">
                <a:latin typeface="Trebuchet MS" panose="020B0603020202020204" pitchFamily="34" charset="0"/>
              </a:rPr>
              <a:t>qualificação do novo CNQ que agrega duas ou mais qualificações do CNQ atual (2+ =1)</a:t>
            </a:r>
            <a:br>
              <a:rPr lang="pt-PT" sz="1200" dirty="0">
                <a:latin typeface="Trebuchet MS" panose="020B0603020202020204" pitchFamily="34" charset="0"/>
              </a:rPr>
            </a:br>
            <a:r>
              <a:rPr lang="pt-PT" sz="1200" b="1" dirty="0">
                <a:latin typeface="Trebuchet MS" panose="020B0603020202020204" pitchFamily="34" charset="0"/>
              </a:rPr>
              <a:t>Excluída:</a:t>
            </a:r>
            <a:r>
              <a:rPr lang="pt-PT" sz="1200" dirty="0">
                <a:latin typeface="Trebuchet MS" panose="020B0603020202020204" pitchFamily="34" charset="0"/>
              </a:rPr>
              <a:t> qualificação excluída do CNQ atual, sem qualquer correspondência no novo CNQ (-1)</a:t>
            </a:r>
            <a:endParaRPr lang="pt-PT" sz="1200" kern="100" dirty="0">
              <a:latin typeface="Trebuchet MS" panose="020B0603020202020204" pitchFamily="34" charset="0"/>
              <a:ea typeface="Aptos" panose="020B0004020202020204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554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2B7FF-2897-CF1F-2B8E-0523CF77C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E8D8E5-514C-3147-25BF-93D20059A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" y="327803"/>
            <a:ext cx="10763250" cy="1054432"/>
          </a:xfrm>
        </p:spPr>
        <p:txBody>
          <a:bodyPr/>
          <a:lstStyle/>
          <a:p>
            <a:r>
              <a:rPr lang="pt-PT" sz="3200" dirty="0"/>
              <a:t>Dinâmica introduzida pelo novo CNQ</a:t>
            </a:r>
            <a:endParaRPr lang="pt-PT" sz="3200" dirty="0">
              <a:highlight>
                <a:srgbClr val="FFFF00"/>
              </a:highlight>
            </a:endParaRPr>
          </a:p>
        </p:txBody>
      </p:sp>
      <p:graphicFrame>
        <p:nvGraphicFramePr>
          <p:cNvPr id="7" name="Marcador de Posição de Conteúdo 6">
            <a:extLst>
              <a:ext uri="{FF2B5EF4-FFF2-40B4-BE49-F238E27FC236}">
                <a16:creationId xmlns:a16="http://schemas.microsoft.com/office/drawing/2014/main" id="{68EA62B0-BB71-E7B4-F060-521BE20A92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2551758"/>
              </p:ext>
            </p:extLst>
          </p:nvPr>
        </p:nvGraphicFramePr>
        <p:xfrm>
          <a:off x="1095153" y="1159246"/>
          <a:ext cx="10026503" cy="605744"/>
        </p:xfrm>
        <a:graphic>
          <a:graphicData uri="http://schemas.openxmlformats.org/drawingml/2006/table">
            <a:tbl>
              <a:tblPr firstRow="1" firstCol="1" bandRow="1"/>
              <a:tblGrid>
                <a:gridCol w="10026503">
                  <a:extLst>
                    <a:ext uri="{9D8B030D-6E8A-4147-A177-3AD203B41FA5}">
                      <a16:colId xmlns:a16="http://schemas.microsoft.com/office/drawing/2014/main" val="1809296494"/>
                    </a:ext>
                  </a:extLst>
                </a:gridCol>
              </a:tblGrid>
              <a:tr h="302872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Qualificações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107452"/>
                  </a:ext>
                </a:extLst>
              </a:tr>
              <a:tr h="3028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Novas</a:t>
                      </a:r>
                      <a:r>
                        <a:rPr lang="pt-PT" sz="1800" b="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286204"/>
                  </a:ext>
                </a:extLst>
              </a:tr>
            </a:tbl>
          </a:graphicData>
        </a:graphic>
      </p:graphicFrame>
      <p:sp>
        <p:nvSpPr>
          <p:cNvPr id="8" name="Retângulo 7">
            <a:extLst>
              <a:ext uri="{FF2B5EF4-FFF2-40B4-BE49-F238E27FC236}">
                <a16:creationId xmlns:a16="http://schemas.microsoft.com/office/drawing/2014/main" id="{2D86BD49-CEB1-E35D-017C-731540471E44}"/>
              </a:ext>
            </a:extLst>
          </p:cNvPr>
          <p:cNvSpPr/>
          <p:nvPr/>
        </p:nvSpPr>
        <p:spPr>
          <a:xfrm>
            <a:off x="819150" y="5650305"/>
            <a:ext cx="8489665" cy="473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Aptos" panose="020B0004020202020204"/>
                <a:cs typeface="Times New Roman" panose="02020603050405020304" pitchFamily="18" charset="0"/>
              </a:rPr>
              <a:t>Fonte: ANQEP, I. P. Dados provisórios.</a:t>
            </a:r>
            <a:endParaRPr kumimoji="0" lang="pt-PT" sz="12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Aptos" panose="020B0004020202020204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Aptos" panose="020B0004020202020204"/>
                <a:cs typeface="Times New Roman" panose="02020603050405020304" pitchFamily="18" charset="0"/>
              </a:rPr>
              <a:t>Legenda: </a:t>
            </a:r>
            <a:r>
              <a:rPr kumimoji="0" lang="pt-P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Nova: </a:t>
            </a: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qualificação nova introduzida pelo novo CNQ que não existia no CNQ atual (+1)</a:t>
            </a:r>
            <a:endParaRPr kumimoji="0" lang="pt-PT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Aptos" panose="020B0004020202020204"/>
              <a:cs typeface="Times New Roman" panose="02020603050405020304" pitchFamily="18" charset="0"/>
            </a:endParaRPr>
          </a:p>
        </p:txBody>
      </p:sp>
      <p:pic>
        <p:nvPicPr>
          <p:cNvPr id="6" name="Imagem 5" descr="Uma imagem com texto, captura de ecrã, software, Ícone de computador&#10;&#10;Os conteúdos gerados por IA poderão estar incorretos.">
            <a:extLst>
              <a:ext uri="{FF2B5EF4-FFF2-40B4-BE49-F238E27FC236}">
                <a16:creationId xmlns:a16="http://schemas.microsoft.com/office/drawing/2014/main" id="{00FC37E6-A75C-2550-C05D-5EB01D68DE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674" b="9159"/>
          <a:stretch/>
        </p:blipFill>
        <p:spPr bwMode="auto">
          <a:xfrm>
            <a:off x="819150" y="1839433"/>
            <a:ext cx="10685278" cy="38108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79137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C20BF-F4E7-326C-2AA2-DAE28A75F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73EEFB-A3B8-1328-9A26-173882D15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Dinâmica introduzida pelo novo CNQ</a:t>
            </a:r>
            <a:endParaRPr lang="pt-PT" sz="3200" dirty="0">
              <a:highlight>
                <a:srgbClr val="FFFF00"/>
              </a:highlight>
            </a:endParaRPr>
          </a:p>
        </p:txBody>
      </p:sp>
      <p:graphicFrame>
        <p:nvGraphicFramePr>
          <p:cNvPr id="7" name="Marcador de Posição de Conteúdo 6">
            <a:extLst>
              <a:ext uri="{FF2B5EF4-FFF2-40B4-BE49-F238E27FC236}">
                <a16:creationId xmlns:a16="http://schemas.microsoft.com/office/drawing/2014/main" id="{D8063EE6-1008-5829-B546-8E9B4684F41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5153" y="1169895"/>
          <a:ext cx="10026503" cy="648274"/>
        </p:xfrm>
        <a:graphic>
          <a:graphicData uri="http://schemas.openxmlformats.org/drawingml/2006/table">
            <a:tbl>
              <a:tblPr firstRow="1" firstCol="1" bandRow="1"/>
              <a:tblGrid>
                <a:gridCol w="10026503">
                  <a:extLst>
                    <a:ext uri="{9D8B030D-6E8A-4147-A177-3AD203B41FA5}">
                      <a16:colId xmlns:a16="http://schemas.microsoft.com/office/drawing/2014/main" val="1809296494"/>
                    </a:ext>
                  </a:extLst>
                </a:gridCol>
              </a:tblGrid>
              <a:tr h="324137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Qualificações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107452"/>
                  </a:ext>
                </a:extLst>
              </a:tr>
              <a:tr h="3241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Substituídas</a:t>
                      </a:r>
                      <a:r>
                        <a:rPr lang="pt-PT" sz="1800" b="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286204"/>
                  </a:ext>
                </a:extLst>
              </a:tr>
            </a:tbl>
          </a:graphicData>
        </a:graphic>
      </p:graphicFrame>
      <p:sp>
        <p:nvSpPr>
          <p:cNvPr id="8" name="Retângulo 7">
            <a:extLst>
              <a:ext uri="{FF2B5EF4-FFF2-40B4-BE49-F238E27FC236}">
                <a16:creationId xmlns:a16="http://schemas.microsoft.com/office/drawing/2014/main" id="{BE92D13D-C309-4738-FCD1-703F890F5C02}"/>
              </a:ext>
            </a:extLst>
          </p:cNvPr>
          <p:cNvSpPr/>
          <p:nvPr/>
        </p:nvSpPr>
        <p:spPr>
          <a:xfrm>
            <a:off x="819150" y="5650305"/>
            <a:ext cx="8489665" cy="473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PT" sz="1200" kern="100" dirty="0">
                <a:latin typeface="Trebuchet MS" panose="020B0603020202020204" pitchFamily="34" charset="0"/>
                <a:ea typeface="Aptos" panose="020B0004020202020204"/>
                <a:cs typeface="Times New Roman" panose="02020603050405020304" pitchFamily="18" charset="0"/>
              </a:rPr>
              <a:t>Fonte: ANQEP, I. P. </a:t>
            </a:r>
            <a:endParaRPr lang="pt-PT" sz="1200" b="1" kern="100" dirty="0">
              <a:latin typeface="Trebuchet MS" panose="020B0603020202020204" pitchFamily="34" charset="0"/>
              <a:ea typeface="Aptos" panose="020B0004020202020204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PT" sz="1200" b="1" kern="100" dirty="0">
                <a:latin typeface="Trebuchet MS" panose="020B0603020202020204" pitchFamily="34" charset="0"/>
                <a:ea typeface="Aptos" panose="020B0004020202020204"/>
                <a:cs typeface="Times New Roman" panose="02020603050405020304" pitchFamily="18" charset="0"/>
              </a:rPr>
              <a:t>Legenda: </a:t>
            </a:r>
            <a:r>
              <a:rPr lang="pt-PT" sz="1200" b="1" dirty="0">
                <a:latin typeface="Trebuchet MS" panose="020B0603020202020204" pitchFamily="34" charset="0"/>
              </a:rPr>
              <a:t>Substituída: </a:t>
            </a:r>
            <a:r>
              <a:rPr lang="pt-PT" sz="1200" dirty="0">
                <a:latin typeface="Trebuchet MS" panose="020B0603020202020204" pitchFamily="34" charset="0"/>
              </a:rPr>
              <a:t>qualificação do novo CNQ que substitui uma qualificação do CNQ atual (1=1)</a:t>
            </a:r>
            <a:endParaRPr lang="pt-PT" sz="1200" kern="100" dirty="0">
              <a:latin typeface="Trebuchet MS" panose="020B0603020202020204" pitchFamily="34" charset="0"/>
              <a:ea typeface="Aptos" panose="020B0004020202020204"/>
              <a:cs typeface="Times New Roman" panose="02020603050405020304" pitchFamily="18" charset="0"/>
            </a:endParaRPr>
          </a:p>
        </p:txBody>
      </p:sp>
      <p:pic>
        <p:nvPicPr>
          <p:cNvPr id="4" name="Imagem 3" descr="Uma imagem com texto, captura de ecrã, software, Ícone de computador&#10;&#10;Os conteúdos gerados por IA poderão estar incorretos.">
            <a:extLst>
              <a:ext uri="{FF2B5EF4-FFF2-40B4-BE49-F238E27FC236}">
                <a16:creationId xmlns:a16="http://schemas.microsoft.com/office/drawing/2014/main" id="{A095E74B-56CD-97F6-2485-0BF9431B9D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401" b="9071"/>
          <a:stretch/>
        </p:blipFill>
        <p:spPr bwMode="auto">
          <a:xfrm>
            <a:off x="977401" y="1818169"/>
            <a:ext cx="10314374" cy="37577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16089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BECF3-40F8-4634-8DE1-7E1890269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A39A89-C6B4-4446-4F9E-A2D9BABD2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Dinâmica introduzida pelo novo CNQ</a:t>
            </a:r>
            <a:endParaRPr lang="pt-PT" sz="3200" dirty="0">
              <a:highlight>
                <a:srgbClr val="FFFF00"/>
              </a:highlight>
            </a:endParaRPr>
          </a:p>
        </p:txBody>
      </p:sp>
      <p:graphicFrame>
        <p:nvGraphicFramePr>
          <p:cNvPr id="7" name="Marcador de Posição de Conteúdo 6">
            <a:extLst>
              <a:ext uri="{FF2B5EF4-FFF2-40B4-BE49-F238E27FC236}">
                <a16:creationId xmlns:a16="http://schemas.microsoft.com/office/drawing/2014/main" id="{25E41E0F-C026-80F3-1BA2-B6685920D5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5920751"/>
              </p:ext>
            </p:extLst>
          </p:nvPr>
        </p:nvGraphicFramePr>
        <p:xfrm>
          <a:off x="1095153" y="1137987"/>
          <a:ext cx="10026503" cy="658906"/>
        </p:xfrm>
        <a:graphic>
          <a:graphicData uri="http://schemas.openxmlformats.org/drawingml/2006/table">
            <a:tbl>
              <a:tblPr firstRow="1" firstCol="1" bandRow="1"/>
              <a:tblGrid>
                <a:gridCol w="10026503">
                  <a:extLst>
                    <a:ext uri="{9D8B030D-6E8A-4147-A177-3AD203B41FA5}">
                      <a16:colId xmlns:a16="http://schemas.microsoft.com/office/drawing/2014/main" val="1809296494"/>
                    </a:ext>
                  </a:extLst>
                </a:gridCol>
              </a:tblGrid>
              <a:tr h="329453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Qualificações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107452"/>
                  </a:ext>
                </a:extLst>
              </a:tr>
              <a:tr h="3294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Agregadas</a:t>
                      </a:r>
                      <a:endParaRPr lang="pt-PT" sz="1800" b="0" kern="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286204"/>
                  </a:ext>
                </a:extLst>
              </a:tr>
            </a:tbl>
          </a:graphicData>
        </a:graphic>
      </p:graphicFrame>
      <p:sp>
        <p:nvSpPr>
          <p:cNvPr id="8" name="Retângulo 7">
            <a:extLst>
              <a:ext uri="{FF2B5EF4-FFF2-40B4-BE49-F238E27FC236}">
                <a16:creationId xmlns:a16="http://schemas.microsoft.com/office/drawing/2014/main" id="{11A6AA15-1EA3-4342-7B6B-DCF78DB92CDA}"/>
              </a:ext>
            </a:extLst>
          </p:cNvPr>
          <p:cNvSpPr/>
          <p:nvPr/>
        </p:nvSpPr>
        <p:spPr>
          <a:xfrm>
            <a:off x="819150" y="5650305"/>
            <a:ext cx="8489665" cy="473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PT" sz="1200" kern="100" dirty="0">
                <a:latin typeface="Trebuchet MS" panose="020B0603020202020204" pitchFamily="34" charset="0"/>
                <a:ea typeface="Aptos" panose="020B0004020202020204"/>
                <a:cs typeface="Times New Roman" panose="02020603050405020304" pitchFamily="18" charset="0"/>
              </a:rPr>
              <a:t>Fonte: ANQEP, I. P. </a:t>
            </a:r>
            <a:endParaRPr lang="pt-PT" sz="1200" b="1" kern="100" dirty="0">
              <a:latin typeface="Trebuchet MS" panose="020B0603020202020204" pitchFamily="34" charset="0"/>
              <a:ea typeface="Aptos" panose="020B0004020202020204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PT" sz="1200" b="1" kern="100" dirty="0">
                <a:latin typeface="Trebuchet MS" panose="020B0603020202020204" pitchFamily="34" charset="0"/>
                <a:ea typeface="Aptos" panose="020B0004020202020204"/>
                <a:cs typeface="Times New Roman" panose="02020603050405020304" pitchFamily="18" charset="0"/>
              </a:rPr>
              <a:t>Legenda: </a:t>
            </a:r>
            <a:r>
              <a:rPr lang="pt-PT" sz="1200" b="1" dirty="0">
                <a:latin typeface="Trebuchet MS" panose="020B0603020202020204" pitchFamily="34" charset="0"/>
              </a:rPr>
              <a:t>Agregada: </a:t>
            </a:r>
            <a:r>
              <a:rPr lang="pt-PT" sz="1200" dirty="0">
                <a:latin typeface="Trebuchet MS" panose="020B0603020202020204" pitchFamily="34" charset="0"/>
              </a:rPr>
              <a:t>qualificação do novo CNQ que agrega duas ou mais qualificações do CNQ atual (2+ =1)</a:t>
            </a:r>
            <a:endParaRPr lang="pt-PT" sz="1200" kern="100" dirty="0">
              <a:latin typeface="Trebuchet MS" panose="020B0603020202020204" pitchFamily="34" charset="0"/>
              <a:ea typeface="Aptos" panose="020B0004020202020204"/>
              <a:cs typeface="Times New Roman" panose="02020603050405020304" pitchFamily="18" charset="0"/>
            </a:endParaRPr>
          </a:p>
        </p:txBody>
      </p:sp>
      <p:pic>
        <p:nvPicPr>
          <p:cNvPr id="11" name="Imagem 10" descr="Uma imagem com texto, captura de ecrã, software, Ícone de computador&#10;&#10;Os conteúdos gerados por IA poderão estar incorretos.">
            <a:extLst>
              <a:ext uri="{FF2B5EF4-FFF2-40B4-BE49-F238E27FC236}">
                <a16:creationId xmlns:a16="http://schemas.microsoft.com/office/drawing/2014/main" id="{A6C09E8B-82E7-D96F-BCFA-215CEAFAE6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563" b="8654"/>
          <a:stretch/>
        </p:blipFill>
        <p:spPr bwMode="auto">
          <a:xfrm>
            <a:off x="819150" y="1892595"/>
            <a:ext cx="10763250" cy="37577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59075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6CD8D-3A36-9EFF-B1EF-B96A5D8EE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39E13D-A0FB-6F06-A0DC-24DBEAA90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Dinâmica introduzida pelo novo CNQ</a:t>
            </a:r>
            <a:endParaRPr lang="pt-PT" sz="3200" dirty="0">
              <a:highlight>
                <a:srgbClr val="FFFF00"/>
              </a:highlight>
            </a:endParaRPr>
          </a:p>
        </p:txBody>
      </p:sp>
      <p:graphicFrame>
        <p:nvGraphicFramePr>
          <p:cNvPr id="7" name="Marcador de Posição de Conteúdo 6">
            <a:extLst>
              <a:ext uri="{FF2B5EF4-FFF2-40B4-BE49-F238E27FC236}">
                <a16:creationId xmlns:a16="http://schemas.microsoft.com/office/drawing/2014/main" id="{8F655D85-2D21-7CC9-98A8-47318D6465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2339179"/>
              </p:ext>
            </p:extLst>
          </p:nvPr>
        </p:nvGraphicFramePr>
        <p:xfrm>
          <a:off x="1095153" y="1127044"/>
          <a:ext cx="10026503" cy="765544"/>
        </p:xfrm>
        <a:graphic>
          <a:graphicData uri="http://schemas.openxmlformats.org/drawingml/2006/table">
            <a:tbl>
              <a:tblPr firstRow="1" firstCol="1" bandRow="1"/>
              <a:tblGrid>
                <a:gridCol w="10026503">
                  <a:extLst>
                    <a:ext uri="{9D8B030D-6E8A-4147-A177-3AD203B41FA5}">
                      <a16:colId xmlns:a16="http://schemas.microsoft.com/office/drawing/2014/main" val="1809296494"/>
                    </a:ext>
                  </a:extLst>
                </a:gridCol>
              </a:tblGrid>
              <a:tr h="382772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Qualificações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107452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Excluídas</a:t>
                      </a:r>
                      <a:endParaRPr lang="pt-PT" sz="1800" b="0" kern="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286204"/>
                  </a:ext>
                </a:extLst>
              </a:tr>
            </a:tbl>
          </a:graphicData>
        </a:graphic>
      </p:graphicFrame>
      <p:sp>
        <p:nvSpPr>
          <p:cNvPr id="8" name="Retângulo 7">
            <a:extLst>
              <a:ext uri="{FF2B5EF4-FFF2-40B4-BE49-F238E27FC236}">
                <a16:creationId xmlns:a16="http://schemas.microsoft.com/office/drawing/2014/main" id="{36EEB948-8667-EA18-E5E4-1C554CD5C767}"/>
              </a:ext>
            </a:extLst>
          </p:cNvPr>
          <p:cNvSpPr/>
          <p:nvPr/>
        </p:nvSpPr>
        <p:spPr>
          <a:xfrm>
            <a:off x="819150" y="5650305"/>
            <a:ext cx="8489665" cy="473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PT" sz="1200" kern="100" dirty="0">
                <a:latin typeface="Trebuchet MS" panose="020B0603020202020204" pitchFamily="34" charset="0"/>
                <a:ea typeface="Aptos" panose="020B0004020202020204"/>
                <a:cs typeface="Times New Roman" panose="02020603050405020304" pitchFamily="18" charset="0"/>
              </a:rPr>
              <a:t>Fonte: ANQEP, I. P. </a:t>
            </a:r>
            <a:endParaRPr lang="pt-PT" sz="1200" b="1" kern="100" dirty="0">
              <a:latin typeface="Trebuchet MS" panose="020B0603020202020204" pitchFamily="34" charset="0"/>
              <a:ea typeface="Aptos" panose="020B0004020202020204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PT" sz="1200" b="1" kern="100" dirty="0">
                <a:latin typeface="Trebuchet MS" panose="020B0603020202020204" pitchFamily="34" charset="0"/>
                <a:ea typeface="Aptos" panose="020B0004020202020204"/>
                <a:cs typeface="Times New Roman" panose="02020603050405020304" pitchFamily="18" charset="0"/>
              </a:rPr>
              <a:t>Legenda: </a:t>
            </a:r>
            <a:r>
              <a:rPr lang="pt-PT" sz="1200" b="1" dirty="0">
                <a:latin typeface="Trebuchet MS" panose="020B0603020202020204" pitchFamily="34" charset="0"/>
              </a:rPr>
              <a:t>Excluída:</a:t>
            </a:r>
            <a:r>
              <a:rPr lang="pt-PT" sz="1200" dirty="0">
                <a:latin typeface="Trebuchet MS" panose="020B0603020202020204" pitchFamily="34" charset="0"/>
              </a:rPr>
              <a:t> qualificação excluída do CNQ atual, sem qualquer correspondência no novo CNQ (-1)</a:t>
            </a:r>
            <a:endParaRPr lang="pt-PT" sz="1200" kern="100" dirty="0">
              <a:latin typeface="Trebuchet MS" panose="020B0603020202020204" pitchFamily="34" charset="0"/>
              <a:ea typeface="Aptos" panose="020B0004020202020204"/>
              <a:cs typeface="Times New Roman" panose="02020603050405020304" pitchFamily="18" charset="0"/>
            </a:endParaRPr>
          </a:p>
        </p:txBody>
      </p:sp>
      <p:pic>
        <p:nvPicPr>
          <p:cNvPr id="3" name="Imagem 2" descr="Uma imagem com texto, captura de ecrã, software, Ícone de computador&#10;&#10;Os conteúdos gerados por IA poderão estar incorretos.">
            <a:extLst>
              <a:ext uri="{FF2B5EF4-FFF2-40B4-BE49-F238E27FC236}">
                <a16:creationId xmlns:a16="http://schemas.microsoft.com/office/drawing/2014/main" id="{E02BF366-8E96-8DE2-5A5F-FDFF61A208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43" b="8654"/>
          <a:stretch/>
        </p:blipFill>
        <p:spPr bwMode="auto">
          <a:xfrm>
            <a:off x="819149" y="2041452"/>
            <a:ext cx="10674645" cy="35193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35221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FDD88-DD02-4E5B-01EE-535FE4518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6F2597-2A35-BD92-9281-523131EEC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Dinâmica introduzida pelo novo CNQ</a:t>
            </a:r>
            <a:endParaRPr lang="pt-PT" sz="3200" dirty="0">
              <a:highlight>
                <a:srgbClr val="FFFF00"/>
              </a:highlight>
            </a:endParaRPr>
          </a:p>
        </p:txBody>
      </p:sp>
      <p:graphicFrame>
        <p:nvGraphicFramePr>
          <p:cNvPr id="7" name="Marcador de Posição de Conteúdo 6">
            <a:extLst>
              <a:ext uri="{FF2B5EF4-FFF2-40B4-BE49-F238E27FC236}">
                <a16:creationId xmlns:a16="http://schemas.microsoft.com/office/drawing/2014/main" id="{E63D540B-AFD1-5FC7-E9D9-32F4411A5FD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5153" y="1127044"/>
          <a:ext cx="10026503" cy="765544"/>
        </p:xfrm>
        <a:graphic>
          <a:graphicData uri="http://schemas.openxmlformats.org/drawingml/2006/table">
            <a:tbl>
              <a:tblPr firstRow="1" firstCol="1" bandRow="1"/>
              <a:tblGrid>
                <a:gridCol w="10026503">
                  <a:extLst>
                    <a:ext uri="{9D8B030D-6E8A-4147-A177-3AD203B41FA5}">
                      <a16:colId xmlns:a16="http://schemas.microsoft.com/office/drawing/2014/main" val="1809296494"/>
                    </a:ext>
                  </a:extLst>
                </a:gridCol>
              </a:tblGrid>
              <a:tr h="382772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Qualificações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107452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Mantêm-se em vigor</a:t>
                      </a:r>
                      <a:endParaRPr lang="pt-PT" sz="1800" b="0" kern="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286204"/>
                  </a:ext>
                </a:extLst>
              </a:tr>
            </a:tbl>
          </a:graphicData>
        </a:graphic>
      </p:graphicFrame>
      <p:sp>
        <p:nvSpPr>
          <p:cNvPr id="8" name="Retângulo 7">
            <a:extLst>
              <a:ext uri="{FF2B5EF4-FFF2-40B4-BE49-F238E27FC236}">
                <a16:creationId xmlns:a16="http://schemas.microsoft.com/office/drawing/2014/main" id="{BA027BCE-1A05-642C-2F9E-5116A8CBE862}"/>
              </a:ext>
            </a:extLst>
          </p:cNvPr>
          <p:cNvSpPr/>
          <p:nvPr/>
        </p:nvSpPr>
        <p:spPr>
          <a:xfrm>
            <a:off x="819150" y="5650305"/>
            <a:ext cx="8489665" cy="473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PT" sz="1200" kern="100" dirty="0">
                <a:latin typeface="Trebuchet MS" panose="020B0603020202020204" pitchFamily="34" charset="0"/>
                <a:ea typeface="Aptos" panose="020B0004020202020204"/>
                <a:cs typeface="Times New Roman" panose="02020603050405020304" pitchFamily="18" charset="0"/>
              </a:rPr>
              <a:t>Fonte: ANQEP, I. P. </a:t>
            </a:r>
            <a:endParaRPr lang="pt-PT" sz="1200" b="1" kern="100" dirty="0">
              <a:latin typeface="Trebuchet MS" panose="020B0603020202020204" pitchFamily="34" charset="0"/>
              <a:ea typeface="Aptos" panose="020B0004020202020204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PT" sz="1200" b="1" kern="100" dirty="0">
                <a:latin typeface="Trebuchet MS" panose="020B0603020202020204" pitchFamily="34" charset="0"/>
                <a:ea typeface="Aptos" panose="020B0004020202020204"/>
                <a:cs typeface="Times New Roman" panose="02020603050405020304" pitchFamily="18" charset="0"/>
              </a:rPr>
              <a:t>Legenda: </a:t>
            </a:r>
            <a:r>
              <a:rPr lang="pt-PT" sz="1200" b="1" dirty="0">
                <a:latin typeface="Trebuchet MS" panose="020B0603020202020204" pitchFamily="34" charset="0"/>
              </a:rPr>
              <a:t>* </a:t>
            </a:r>
            <a:r>
              <a:rPr lang="pt-PT" sz="1200" dirty="0">
                <a:latin typeface="Trebuchet MS" panose="020B0603020202020204" pitchFamily="34" charset="0"/>
              </a:rPr>
              <a:t>- Qualificação em UFCD (Unidades de Formação de Curta Duração)</a:t>
            </a:r>
            <a:endParaRPr lang="pt-PT" sz="1200" kern="100" dirty="0">
              <a:latin typeface="Trebuchet MS" panose="020B0603020202020204" pitchFamily="34" charset="0"/>
              <a:ea typeface="Aptos" panose="020B0004020202020204"/>
              <a:cs typeface="Times New Roman" panose="02020603050405020304" pitchFamily="18" charset="0"/>
            </a:endParaRPr>
          </a:p>
        </p:txBody>
      </p:sp>
      <p:pic>
        <p:nvPicPr>
          <p:cNvPr id="3" name="Imagem 2" descr="Uma imagem com texto, captura de ecrã, software, Ícone de computador&#10;&#10;Os conteúdos gerados por IA poderão estar incorretos.">
            <a:extLst>
              <a:ext uri="{FF2B5EF4-FFF2-40B4-BE49-F238E27FC236}">
                <a16:creationId xmlns:a16="http://schemas.microsoft.com/office/drawing/2014/main" id="{455D171D-2D91-055E-1C5E-8FDBEE6C06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609" b="9073"/>
          <a:stretch/>
        </p:blipFill>
        <p:spPr bwMode="auto">
          <a:xfrm>
            <a:off x="956930" y="2045917"/>
            <a:ext cx="10334847" cy="34298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78775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8E073-943F-B0FD-9C74-E490D17BA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59EFE-A120-3D40-E196-66A7A9E2A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750" y="150784"/>
            <a:ext cx="10763250" cy="1143000"/>
          </a:xfrm>
        </p:spPr>
        <p:txBody>
          <a:bodyPr/>
          <a:lstStyle/>
          <a:p>
            <a:r>
              <a:rPr lang="pt-PT" sz="3200" dirty="0"/>
              <a:t>Qualificações já publicadas no CNQ</a:t>
            </a:r>
          </a:p>
        </p:txBody>
      </p:sp>
      <p:graphicFrame>
        <p:nvGraphicFramePr>
          <p:cNvPr id="7" name="Marcador de Posição de Conteúdo 6">
            <a:extLst>
              <a:ext uri="{FF2B5EF4-FFF2-40B4-BE49-F238E27FC236}">
                <a16:creationId xmlns:a16="http://schemas.microsoft.com/office/drawing/2014/main" id="{2312C72B-0370-BA9B-7C7E-3025585A9A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4307203"/>
              </p:ext>
            </p:extLst>
          </p:nvPr>
        </p:nvGraphicFramePr>
        <p:xfrm>
          <a:off x="292719" y="1188544"/>
          <a:ext cx="11606562" cy="46753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4981">
                  <a:extLst>
                    <a:ext uri="{9D8B030D-6E8A-4147-A177-3AD203B41FA5}">
                      <a16:colId xmlns:a16="http://schemas.microsoft.com/office/drawing/2014/main" val="1872510005"/>
                    </a:ext>
                  </a:extLst>
                </a:gridCol>
                <a:gridCol w="1845267">
                  <a:extLst>
                    <a:ext uri="{9D8B030D-6E8A-4147-A177-3AD203B41FA5}">
                      <a16:colId xmlns:a16="http://schemas.microsoft.com/office/drawing/2014/main" val="163909431"/>
                    </a:ext>
                  </a:extLst>
                </a:gridCol>
                <a:gridCol w="7876314">
                  <a:extLst>
                    <a:ext uri="{9D8B030D-6E8A-4147-A177-3AD203B41FA5}">
                      <a16:colId xmlns:a16="http://schemas.microsoft.com/office/drawing/2014/main" val="521107757"/>
                    </a:ext>
                  </a:extLst>
                </a:gridCol>
              </a:tblGrid>
              <a:tr h="41806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pt-PT" sz="1400" kern="0" dirty="0">
                          <a:effectLst/>
                          <a:latin typeface="Trebuchet MS" panose="020B0603020202020204" pitchFamily="34" charset="0"/>
                        </a:rPr>
                        <a:t>Data publicação qualificações no CNQ</a:t>
                      </a:r>
                      <a:endParaRPr lang="pt-PT" sz="1400" kern="100" dirty="0">
                        <a:effectLst/>
                        <a:latin typeface="Trebuchet MS" panose="020B0603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76" marR="28076" marT="4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pt-PT" sz="1400" kern="0" dirty="0">
                          <a:effectLst/>
                          <a:latin typeface="Trebuchet MS" panose="020B0603020202020204" pitchFamily="34" charset="0"/>
                        </a:rPr>
                        <a:t>Total qualificações publicadas </a:t>
                      </a:r>
                      <a:endParaRPr lang="pt-PT" sz="1400" kern="100" dirty="0">
                        <a:effectLst/>
                        <a:latin typeface="Trebuchet MS" panose="020B0603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76" marR="28076" marT="417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pt-PT" sz="1400" kern="0" dirty="0">
                          <a:effectLst/>
                          <a:latin typeface="Trebuchet MS" panose="020B0603020202020204" pitchFamily="34" charset="0"/>
                        </a:rPr>
                        <a:t>Setores/qualificações prioritárias</a:t>
                      </a:r>
                      <a:endParaRPr lang="pt-PT" sz="1400" kern="100" dirty="0">
                        <a:effectLst/>
                        <a:latin typeface="Trebuchet MS" panose="020B0603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76" marR="28076" marT="4170" marB="0" anchor="ctr"/>
                </a:tc>
                <a:extLst>
                  <a:ext uri="{0D108BD9-81ED-4DB2-BD59-A6C34878D82A}">
                    <a16:rowId xmlns:a16="http://schemas.microsoft.com/office/drawing/2014/main" val="2013031647"/>
                  </a:ext>
                </a:extLst>
              </a:tr>
              <a:tr h="5450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kern="1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Aptos" panose="020B0004020202020204" pitchFamily="34" charset="0"/>
                          <a:cs typeface="Times New Roman"/>
                        </a:rPr>
                        <a:t>8 março 2025</a:t>
                      </a:r>
                    </a:p>
                  </a:txBody>
                  <a:tcPr marL="28076" marR="28076" marT="417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b="1" kern="0" dirty="0">
                          <a:solidFill>
                            <a:schemeClr val="dk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Total 1</a:t>
                      </a:r>
                    </a:p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b="0" kern="0" dirty="0">
                          <a:solidFill>
                            <a:schemeClr val="dk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(N4)</a:t>
                      </a:r>
                      <a:endParaRPr lang="pt-PT" sz="1200" b="1" i="0" u="none" strike="noStrike" kern="0" noProof="0" dirty="0">
                        <a:solidFill>
                          <a:schemeClr val="dk1"/>
                        </a:solidFill>
                        <a:effectLst/>
                        <a:latin typeface="Trebuchet MS"/>
                      </a:endParaRPr>
                    </a:p>
                  </a:txBody>
                  <a:tcPr marL="28076" marR="28076" marT="417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PT" sz="100" kern="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Defesa e segurança.</a:t>
                      </a:r>
                    </a:p>
                  </a:txBody>
                  <a:tcPr marL="28076" marR="28076" marT="417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618518"/>
                  </a:ext>
                </a:extLst>
              </a:tr>
              <a:tr h="5418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kern="1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Aptos" panose="020B0004020202020204" pitchFamily="34" charset="0"/>
                          <a:cs typeface="Times New Roman"/>
                        </a:rPr>
                        <a:t>15 março 2025</a:t>
                      </a:r>
                    </a:p>
                  </a:txBody>
                  <a:tcPr marL="28076" marR="28076" marT="417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b="1" kern="0" dirty="0">
                          <a:solidFill>
                            <a:schemeClr val="dk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Total 3</a:t>
                      </a:r>
                    </a:p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b="0" kern="0" dirty="0">
                          <a:solidFill>
                            <a:schemeClr val="dk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(N4)</a:t>
                      </a:r>
                      <a:endParaRPr lang="pt-PT" sz="1200" b="1" i="0" u="none" strike="noStrike" kern="0" noProof="0" dirty="0">
                        <a:solidFill>
                          <a:schemeClr val="dk1"/>
                        </a:solidFill>
                        <a:effectLst/>
                        <a:latin typeface="Trebuchet MS"/>
                      </a:endParaRPr>
                    </a:p>
                  </a:txBody>
                  <a:tcPr marL="28076" marR="28076" marT="417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PT" sz="400" kern="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Economia do mar, Serviços de transporte e logística.</a:t>
                      </a: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PT" sz="1000" kern="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28076" marR="28076" marT="417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791313"/>
                  </a:ext>
                </a:extLst>
              </a:tr>
              <a:tr h="83663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pt-PT" sz="1400" b="1" kern="1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Aptos" panose="020B0004020202020204" pitchFamily="34" charset="0"/>
                          <a:cs typeface="Times New Roman"/>
                        </a:rPr>
                        <a:t>22 março 2025</a:t>
                      </a:r>
                    </a:p>
                  </a:txBody>
                  <a:tcPr marL="28076" marR="28076" marT="417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b="1" kern="0" dirty="0">
                          <a:solidFill>
                            <a:schemeClr val="dk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Total 34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b="0" kern="0" dirty="0">
                          <a:solidFill>
                            <a:schemeClr val="dk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34 (N5) </a:t>
                      </a:r>
                    </a:p>
                  </a:txBody>
                  <a:tcPr marL="28076" marR="28076" marT="417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PT" sz="300" kern="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Informática, Eletrónica e telecomunicações, Moda, Comércio, Turismo, Madeiras, mobiliário e cortiça, Transportes - construção e reparação de veículos a motor,  Serviços pessoais, Economia do mar, Agroalimentar, Serviços às empresas, Construção civil, </a:t>
                      </a:r>
                      <a:r>
                        <a:rPr lang="pt-PT" sz="1400" kern="0" dirty="0">
                          <a:effectLst/>
                          <a:latin typeface="Trebuchet MS"/>
                        </a:rPr>
                        <a:t>Cultura, património e produção de conteúdos</a:t>
                      </a:r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28076" marR="28076" marT="417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796240"/>
                  </a:ext>
                </a:extLst>
              </a:tr>
              <a:tr h="45800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pt-PT" sz="1400" kern="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pt-PT" sz="1400" b="1" kern="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abril 2025</a:t>
                      </a:r>
                    </a:p>
                  </a:txBody>
                  <a:tcPr marL="28076" marR="28076" marT="417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b="1" kern="0" dirty="0">
                          <a:solidFill>
                            <a:schemeClr val="dk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Total 1</a:t>
                      </a:r>
                    </a:p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b="0" kern="0" dirty="0">
                          <a:solidFill>
                            <a:schemeClr val="dk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(N4)</a:t>
                      </a:r>
                      <a:endParaRPr lang="pt-PT" sz="1200" b="1" i="0" u="none" strike="noStrike" kern="0" noProof="0" dirty="0">
                        <a:solidFill>
                          <a:schemeClr val="dk1"/>
                        </a:solidFill>
                        <a:effectLst/>
                        <a:latin typeface="Trebuchet MS"/>
                      </a:endParaRPr>
                    </a:p>
                  </a:txBody>
                  <a:tcPr marL="28076" marR="28076" marT="417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PT" sz="100" kern="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Defesa e segurança.</a:t>
                      </a:r>
                    </a:p>
                  </a:txBody>
                  <a:tcPr marL="28076" marR="28076" marT="417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004485"/>
                  </a:ext>
                </a:extLst>
              </a:tr>
              <a:tr h="67382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pt-PT" sz="1400" b="1" kern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29 abril </a:t>
                      </a:r>
                      <a:r>
                        <a:rPr lang="pt-PT" sz="1400" kern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2025</a:t>
                      </a:r>
                    </a:p>
                  </a:txBody>
                  <a:tcPr marL="28076" marR="28076" marT="417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PT" sz="1400" b="1" i="0" u="none" strike="noStrike" kern="0" noProof="0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Total 10</a:t>
                      </a:r>
                    </a:p>
                    <a:p>
                      <a:pPr marL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PT" sz="1200" b="0" i="0" u="none" strike="noStrike" kern="0" noProof="0" dirty="0">
                          <a:solidFill>
                            <a:schemeClr val="dk1"/>
                          </a:solidFill>
                          <a:effectLst/>
                          <a:latin typeface="Trebuchet MS"/>
                        </a:rPr>
                        <a:t>10 (N5)</a:t>
                      </a:r>
                      <a:endParaRPr lang="en-US" sz="1200" b="0" i="0" u="none" strike="noStrike" kern="0" noProof="0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28076" marR="28076" marT="417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PT" sz="400" kern="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Metalurgia e metalomecânica, Moda, Comércio, Madeiras e Cortiça, Construção civil, Artesanato.</a:t>
                      </a:r>
                    </a:p>
                  </a:txBody>
                  <a:tcPr marL="28076" marR="28076" marT="417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659226"/>
                  </a:ext>
                </a:extLst>
              </a:tr>
              <a:tr h="613617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 </a:t>
                      </a:r>
                      <a:r>
                        <a:rPr lang="pt-PT" sz="1400" b="1" kern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maio </a:t>
                      </a:r>
                    </a:p>
                    <a:p>
                      <a:pPr algn="ctr"/>
                      <a:r>
                        <a:rPr lang="pt-PT" sz="1400" b="1" kern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(8 e 15 de maio)</a:t>
                      </a:r>
                    </a:p>
                    <a:p>
                      <a:endParaRPr lang="pt-PT" dirty="0"/>
                    </a:p>
                  </a:txBody>
                  <a:tcPr marL="28076" marR="28076" marT="417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kern="0" noProof="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Total 15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0" i="0" u="none" strike="noStrike" kern="0" noProof="0" dirty="0">
                          <a:solidFill>
                            <a:schemeClr val="dk1"/>
                          </a:solidFill>
                          <a:effectLst/>
                          <a:latin typeface="Trebuchet MS"/>
                        </a:rPr>
                        <a:t>15 (N5)</a:t>
                      </a:r>
                      <a:endParaRPr lang="en-US" sz="1400" b="0" i="0" u="none" strike="noStrike" kern="0" noProof="0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  <a:p>
                      <a:pPr marL="0" lv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b="1" i="0" u="none" strike="noStrike" kern="0" noProof="0" dirty="0">
                        <a:solidFill>
                          <a:srgbClr val="000000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28076" marR="28076" marT="417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Metalurgia e metalomecânica, Moda, Comércio, Artesanato</a:t>
                      </a:r>
                    </a:p>
                  </a:txBody>
                  <a:tcPr marL="28076" marR="28076" marT="417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291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0253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DEEED-1D00-3DE2-7F52-E205E7E2E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1B3C33-D974-B5F3-E5E3-044C717E7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750" y="150784"/>
            <a:ext cx="10763250" cy="1143000"/>
          </a:xfrm>
        </p:spPr>
        <p:txBody>
          <a:bodyPr/>
          <a:lstStyle/>
          <a:p>
            <a:r>
              <a:rPr lang="pt-PT" sz="3200" dirty="0"/>
              <a:t>Calendário de publicação do novo CNQ</a:t>
            </a:r>
          </a:p>
        </p:txBody>
      </p:sp>
      <p:graphicFrame>
        <p:nvGraphicFramePr>
          <p:cNvPr id="7" name="Marcador de Posição de Conteúdo 6">
            <a:extLst>
              <a:ext uri="{FF2B5EF4-FFF2-40B4-BE49-F238E27FC236}">
                <a16:creationId xmlns:a16="http://schemas.microsoft.com/office/drawing/2014/main" id="{7CA2B446-2B24-DA6F-F351-2432D3A7D1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4366129"/>
              </p:ext>
            </p:extLst>
          </p:nvPr>
        </p:nvGraphicFramePr>
        <p:xfrm>
          <a:off x="258336" y="1497839"/>
          <a:ext cx="11675328" cy="38623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2068">
                  <a:extLst>
                    <a:ext uri="{9D8B030D-6E8A-4147-A177-3AD203B41FA5}">
                      <a16:colId xmlns:a16="http://schemas.microsoft.com/office/drawing/2014/main" val="1872510005"/>
                    </a:ext>
                  </a:extLst>
                </a:gridCol>
                <a:gridCol w="1629624">
                  <a:extLst>
                    <a:ext uri="{9D8B030D-6E8A-4147-A177-3AD203B41FA5}">
                      <a16:colId xmlns:a16="http://schemas.microsoft.com/office/drawing/2014/main" val="163909431"/>
                    </a:ext>
                  </a:extLst>
                </a:gridCol>
                <a:gridCol w="8203636">
                  <a:extLst>
                    <a:ext uri="{9D8B030D-6E8A-4147-A177-3AD203B41FA5}">
                      <a16:colId xmlns:a16="http://schemas.microsoft.com/office/drawing/2014/main" val="521107757"/>
                    </a:ext>
                  </a:extLst>
                </a:gridCol>
              </a:tblGrid>
              <a:tr h="55797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pt-PT" sz="1400" kern="0" dirty="0">
                          <a:effectLst/>
                          <a:latin typeface="Trebuchet MS" panose="020B0603020202020204" pitchFamily="34" charset="0"/>
                        </a:rPr>
                        <a:t>Data publicação qualificações no CNQ</a:t>
                      </a:r>
                      <a:endParaRPr lang="pt-PT" sz="1400" kern="100" dirty="0">
                        <a:effectLst/>
                        <a:latin typeface="Trebuchet MS" panose="020B0603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76" marR="28076" marT="4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400" b="1" kern="0" dirty="0">
                          <a:solidFill>
                            <a:schemeClr val="lt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Total qualificações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400" b="1" kern="0" dirty="0">
                          <a:solidFill>
                            <a:schemeClr val="lt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a publicar</a:t>
                      </a:r>
                    </a:p>
                  </a:txBody>
                  <a:tcPr marL="28076" marR="28076" marT="417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pt-PT" sz="1400" kern="0" dirty="0">
                          <a:effectLst/>
                          <a:latin typeface="Trebuchet MS" panose="020B0603020202020204" pitchFamily="34" charset="0"/>
                        </a:rPr>
                        <a:t>Setores/qualificações prioritárias</a:t>
                      </a:r>
                      <a:endParaRPr lang="pt-PT" sz="1400" kern="100" dirty="0">
                        <a:effectLst/>
                        <a:latin typeface="Trebuchet MS" panose="020B0603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76" marR="28076" marT="4170" marB="0" anchor="ctr"/>
                </a:tc>
                <a:extLst>
                  <a:ext uri="{0D108BD9-81ED-4DB2-BD59-A6C34878D82A}">
                    <a16:rowId xmlns:a16="http://schemas.microsoft.com/office/drawing/2014/main" val="2013031647"/>
                  </a:ext>
                </a:extLst>
              </a:tr>
              <a:tr h="52844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pt-PT" sz="1400" kern="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29 de maio 2025</a:t>
                      </a:r>
                    </a:p>
                  </a:txBody>
                  <a:tcPr marL="28076" marR="28076" marT="417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b="1" kern="0" dirty="0">
                          <a:solidFill>
                            <a:schemeClr val="dk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Total 3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b="0" kern="0" dirty="0">
                          <a:solidFill>
                            <a:schemeClr val="dk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(N5)</a:t>
                      </a:r>
                    </a:p>
                  </a:txBody>
                  <a:tcPr marL="28076" marR="28076" marT="417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Informática, Eletrónica e telecomunicações, Moda, Comércio, Artesanato, </a:t>
                      </a:r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M</a:t>
                      </a:r>
                      <a:r>
                        <a:rPr lang="pt-PT" sz="1400" kern="0" dirty="0">
                          <a:effectLst/>
                          <a:latin typeface="Trebuchet MS"/>
                        </a:rPr>
                        <a:t>etalurgia e metalomecânica, Cultura, património e produção de conteúdos</a:t>
                      </a:r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, Serviços às empresas, Madeiras, mobiliário e cortiça, Construção Civil, Agricultura.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400" kern="0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28076" marR="28076" marT="417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963410"/>
                  </a:ext>
                </a:extLst>
              </a:tr>
              <a:tr h="8118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pt-PT" sz="1400" kern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julho e agosto 2025</a:t>
                      </a:r>
                      <a:endParaRPr lang="pt-PT" sz="1400" kern="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76" marR="28076" marT="417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b="1" kern="0" dirty="0">
                          <a:solidFill>
                            <a:schemeClr val="dk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Total 17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b="0" kern="0" dirty="0">
                          <a:solidFill>
                            <a:schemeClr val="dk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(N5)</a:t>
                      </a:r>
                    </a:p>
                  </a:txBody>
                  <a:tcPr marL="28076" marR="28076" marT="417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400" kern="0" dirty="0">
                          <a:effectLst/>
                          <a:latin typeface="Trebuchet MS"/>
                        </a:rPr>
                        <a:t>Cultura, património e produção de conteúdos, Comércio, </a:t>
                      </a:r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Metalurgia e Metalomecânica</a:t>
                      </a:r>
                      <a:r>
                        <a:rPr lang="pt-PT" sz="1400" kern="0" dirty="0">
                          <a:effectLst/>
                          <a:latin typeface="Trebuchet MS"/>
                        </a:rPr>
                        <a:t>, Eletricidade e energia, Moda, Indústrias extrativas, </a:t>
                      </a:r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Construção Civil, Agroalimentar, Saúde e serviços à comunidade.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PT" sz="1400" kern="100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Trebuchet MS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76" marR="28076" marT="417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74142"/>
                  </a:ext>
                </a:extLst>
              </a:tr>
              <a:tr h="84727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pt-PT" sz="1400" kern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De outubro de 2025 a fevereiro de 2026</a:t>
                      </a:r>
                    </a:p>
                  </a:txBody>
                  <a:tcPr marL="28076" marR="28076" marT="417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pt-PT" sz="1400" b="1" kern="0" dirty="0">
                          <a:effectLst/>
                          <a:latin typeface="Trebuchet MS"/>
                        </a:rPr>
                        <a:t>Total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pt-PT" sz="1200" b="1" kern="0" dirty="0">
                          <a:effectLst/>
                          <a:latin typeface="Trebuchet MS"/>
                        </a:rPr>
                        <a:t>204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endParaRPr lang="pt-PT" sz="1200" b="0" kern="0" dirty="0">
                        <a:solidFill>
                          <a:schemeClr val="dk1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28076" marR="28076" marT="417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kern="0" dirty="0">
                          <a:effectLst/>
                          <a:latin typeface="Trebuchet MS"/>
                        </a:rPr>
                        <a:t>Cultura, património e produção de conteúdos</a:t>
                      </a:r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t-PT" sz="1400" kern="0" dirty="0">
                          <a:effectLst/>
                          <a:latin typeface="Trebuchet MS" panose="020B0603020202020204" pitchFamily="34" charset="0"/>
                        </a:rPr>
                        <a:t>Artesanato, Comércio, Serviços às Empresas, </a:t>
                      </a:r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Informática, Eletrónica e telecomunicações, Metalurgia e Metalomecânica, </a:t>
                      </a:r>
                      <a:r>
                        <a:rPr lang="pt-PT" sz="1400" kern="0" dirty="0">
                          <a:effectLst/>
                          <a:latin typeface="Trebuchet MS"/>
                        </a:rPr>
                        <a:t>Eletricidade e energia, </a:t>
                      </a:r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Transportes - construção e reparação de veículos a motor, Agroalimentar, Moda, Madeiras, mobiliário e cortiça, Indústrias extrativas, Construção Civil, Saúde e serviços à comunidade, Turismo, Serviços pessoais, Serviços de transporte e logística, </a:t>
                      </a:r>
                      <a:r>
                        <a:rPr lang="pt-PT" sz="1400" kern="0" dirty="0">
                          <a:effectLst/>
                          <a:latin typeface="Trebuchet MS"/>
                        </a:rPr>
                        <a:t>Energia e ambiente, </a:t>
                      </a:r>
                      <a:r>
                        <a:rPr lang="pt-PT" sz="1400" kern="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Defesa e segurança, Saúde e serviços à comunidade.</a:t>
                      </a:r>
                    </a:p>
                  </a:txBody>
                  <a:tcPr marL="28076" marR="28076" marT="417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089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9482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6C05C-06C8-55EC-1EAD-4D550D191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DE0ABE-AB79-8217-6946-E92E82E95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" y="274638"/>
            <a:ext cx="10763250" cy="1143000"/>
          </a:xfrm>
        </p:spPr>
        <p:txBody>
          <a:bodyPr anchor="ctr">
            <a:normAutofit/>
          </a:bodyPr>
          <a:lstStyle/>
          <a:p>
            <a:r>
              <a:rPr lang="pt-PT" sz="3200" dirty="0"/>
              <a:t>Atualização do CNQ _ Regime de transição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5519DC7F-719D-3A75-0B9E-C563E144D5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47126"/>
              </p:ext>
            </p:extLst>
          </p:nvPr>
        </p:nvGraphicFramePr>
        <p:xfrm>
          <a:off x="133814" y="1138858"/>
          <a:ext cx="11917015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17015">
                  <a:extLst>
                    <a:ext uri="{9D8B030D-6E8A-4147-A177-3AD203B41FA5}">
                      <a16:colId xmlns:a16="http://schemas.microsoft.com/office/drawing/2014/main" val="3998289880"/>
                    </a:ext>
                  </a:extLst>
                </a:gridCol>
              </a:tblGrid>
              <a:tr h="4559415">
                <a:tc>
                  <a:txBody>
                    <a:bodyPr/>
                    <a:lstStyle/>
                    <a:p>
                      <a:r>
                        <a:rPr lang="pt-PT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acordo com o Decreto-Lei n.º 14/2017 de 26 de janeiro, que regula o SNQ:</a:t>
                      </a:r>
                    </a:p>
                    <a:p>
                      <a:r>
                        <a:rPr lang="pt-PT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Artigo 6.º</a:t>
                      </a:r>
                    </a:p>
                    <a:p>
                      <a:r>
                        <a:rPr lang="pt-PT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(…)</a:t>
                      </a:r>
                    </a:p>
                    <a:p>
                      <a:r>
                        <a:rPr lang="pt-PT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— A inclusão, exclusão ou alteração de qualificações no CNQ </a:t>
                      </a:r>
                      <a:r>
                        <a:rPr lang="pt-PT" sz="1800" b="1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entra imediatamente em vigor após a publicação </a:t>
                      </a:r>
                      <a:r>
                        <a:rPr lang="pt-PT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referida no número anterior, </a:t>
                      </a:r>
                      <a:r>
                        <a:rPr lang="pt-PT" sz="1800" b="1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prejuízo das ações de formação que se encontrem em curso</a:t>
                      </a:r>
                      <a:r>
                        <a:rPr lang="pt-PT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pt-PT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PT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— Sem prejuízo do disposto no número anterior, </a:t>
                      </a:r>
                      <a:r>
                        <a:rPr lang="pt-PT" sz="1800" b="1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entidade formadora dispõe de um período de três meses, após a data de publicação</a:t>
                      </a:r>
                      <a:r>
                        <a:rPr lang="pt-PT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referida no n.º 7</a:t>
                      </a:r>
                      <a:r>
                        <a:rPr lang="pt-PT" sz="1800" b="1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para implementar as referidas atualizações nas ações de formação com início previsto após essa data</a:t>
                      </a:r>
                      <a:r>
                        <a:rPr lang="pt-PT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.”</a:t>
                      </a:r>
                      <a:endParaRPr lang="pt-PT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PT" sz="20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20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 seja:</a:t>
                      </a:r>
                      <a:endParaRPr lang="pt-PT" sz="2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 qualificações e as UC entram em vigor no dia da publicação no BTE e CNQ.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 cursos e ações de formação que já se encontrem em funcionamento nessa data podem ser concluídos com base nas qualificações e UFCD/UC do anterior CNQ.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 cursos e ações de formação que se iniciem até 3 meses depois da publicação no CNQ podem ainda operacionalizar as qualificações e UFCD/UC anteriores (extintas ou alteradas), mas devem, nesse período, transitar para as novas qualificações e UC.</a:t>
                      </a:r>
                    </a:p>
                    <a:p>
                      <a:endParaRPr lang="pt-PT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551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0529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7B546-12A9-AB91-CA00-213FCCB80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653543D-2E66-52FA-B554-F41B497C1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" y="274638"/>
            <a:ext cx="11238872" cy="1143000"/>
          </a:xfrm>
        </p:spPr>
        <p:txBody>
          <a:bodyPr>
            <a:normAutofit/>
          </a:bodyPr>
          <a:lstStyle/>
          <a:p>
            <a:r>
              <a:rPr lang="pt-PT" sz="3200" dirty="0"/>
              <a:t>Ações de formação sobre a implementação das novas qualificações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DDF1018-D933-4E2F-0F92-0BB4E92E6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641544"/>
              </p:ext>
            </p:extLst>
          </p:nvPr>
        </p:nvGraphicFramePr>
        <p:xfrm>
          <a:off x="1045694" y="1652102"/>
          <a:ext cx="6259880" cy="3717426"/>
        </p:xfrm>
        <a:graphic>
          <a:graphicData uri="http://schemas.openxmlformats.org/drawingml/2006/table">
            <a:tbl>
              <a:tblPr firstRow="1" firstCol="1" bandRow="1"/>
              <a:tblGrid>
                <a:gridCol w="1701924">
                  <a:extLst>
                    <a:ext uri="{9D8B030D-6E8A-4147-A177-3AD203B41FA5}">
                      <a16:colId xmlns:a16="http://schemas.microsoft.com/office/drawing/2014/main" val="591765521"/>
                    </a:ext>
                  </a:extLst>
                </a:gridCol>
                <a:gridCol w="4557956">
                  <a:extLst>
                    <a:ext uri="{9D8B030D-6E8A-4147-A177-3AD203B41FA5}">
                      <a16:colId xmlns:a16="http://schemas.microsoft.com/office/drawing/2014/main" val="2301517739"/>
                    </a:ext>
                  </a:extLst>
                </a:gridCol>
              </a:tblGrid>
              <a:tr h="24466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AÇÕES DE FORMAÇÃO</a:t>
                      </a:r>
                      <a:endParaRPr lang="pt-PT" sz="1800" b="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6829583"/>
                  </a:ext>
                </a:extLst>
              </a:tr>
              <a:tr h="718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Designação da ação</a:t>
                      </a:r>
                      <a:endParaRPr lang="pt-PT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6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Formação para a Operacionalização das Qualificações do Catálogo Nacional de Qualificações (CNQ) baseadas em Resultados de Aprendizagem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2818403"/>
                  </a:ext>
                </a:extLst>
              </a:tr>
              <a:tr h="351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Modalidade</a:t>
                      </a:r>
                      <a:endParaRPr lang="pt-PT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6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Ação de Formação de Curta Duração (ACD).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8966219"/>
                  </a:ext>
                </a:extLst>
              </a:tr>
              <a:tr h="2104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Regime</a:t>
                      </a:r>
                      <a:endParaRPr lang="pt-PT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E-learning, via Teams</a:t>
                      </a:r>
                      <a:endParaRPr lang="pt-PT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0169852"/>
                  </a:ext>
                </a:extLst>
              </a:tr>
              <a:tr h="2104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6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Datas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Junho e julho de 2025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230423"/>
                  </a:ext>
                </a:extLst>
              </a:tr>
              <a:tr h="2601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Duração</a:t>
                      </a:r>
                      <a:endParaRPr lang="pt-PT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6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 horas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2923701"/>
                  </a:ext>
                </a:extLst>
              </a:tr>
              <a:tr h="8730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kern="100" dirty="0" err="1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Entidades</a:t>
                      </a:r>
                      <a:r>
                        <a:rPr lang="en-GB" sz="1600" b="1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/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kern="100" dirty="0" err="1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Públicos-alvo</a:t>
                      </a:r>
                      <a:endParaRPr lang="pt-PT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Operadores de educação e formação do SNQ: </a:t>
                      </a:r>
                      <a:r>
                        <a:rPr lang="pt-PT" sz="16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escolas públicas e profissionais da rede do MECI; centros de formação de gestão direta e participada do IEFP; escolas de hotelaria e turismo; centros qualifica; entidades formadoras certificadas pela DGERT, ANESPO, APEFOR.</a:t>
                      </a:r>
                      <a:endParaRPr lang="pt-P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6752827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B5A8B34B-F5DB-D283-CCE0-78C9B7C78E6E}"/>
              </a:ext>
            </a:extLst>
          </p:cNvPr>
          <p:cNvSpPr txBox="1"/>
          <p:nvPr/>
        </p:nvSpPr>
        <p:spPr>
          <a:xfrm>
            <a:off x="8143819" y="2274838"/>
            <a:ext cx="3187537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84138"/>
            <a:r>
              <a:rPr lang="pt-PT" sz="16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Formadores:</a:t>
            </a:r>
            <a:r>
              <a:rPr lang="pt-PT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84138"/>
            <a:r>
              <a:rPr lang="pt-PT" sz="16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</a:t>
            </a:r>
            <a:r>
              <a:rPr lang="pt-PT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ormadores internos e externos à ANQEP. </a:t>
            </a:r>
          </a:p>
          <a:p>
            <a:pPr marL="84138"/>
            <a:endParaRPr lang="pt-PT" sz="1600" kern="100" dirty="0"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4138"/>
            <a:r>
              <a:rPr lang="pt-PT" sz="1600" b="1" kern="100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Certificação da formação:</a:t>
            </a:r>
          </a:p>
          <a:p>
            <a:pPr marL="84138"/>
            <a:r>
              <a:rPr lang="pt-PT" sz="16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 certificado de formação para professores e com certificado de formação profissional – SIGO - para formadores.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306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07AC9-53A6-16AE-A084-7667DCF68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75E349C3-3F06-48BF-ECEC-12844DB5B0BF}"/>
              </a:ext>
            </a:extLst>
          </p:cNvPr>
          <p:cNvGraphicFramePr>
            <a:graphicFrameLocks noGrp="1"/>
          </p:cNvGraphicFramePr>
          <p:nvPr/>
        </p:nvGraphicFramePr>
        <p:xfrm>
          <a:off x="2483126" y="2355692"/>
          <a:ext cx="7225747" cy="2541342"/>
        </p:xfrm>
        <a:graphic>
          <a:graphicData uri="http://schemas.openxmlformats.org/drawingml/2006/table">
            <a:tbl>
              <a:tblPr firstRow="1" firstCol="1" bandRow="1"/>
              <a:tblGrid>
                <a:gridCol w="1388361">
                  <a:extLst>
                    <a:ext uri="{9D8B030D-6E8A-4147-A177-3AD203B41FA5}">
                      <a16:colId xmlns:a16="http://schemas.microsoft.com/office/drawing/2014/main" val="2116984419"/>
                    </a:ext>
                  </a:extLst>
                </a:gridCol>
                <a:gridCol w="5837386">
                  <a:extLst>
                    <a:ext uri="{9D8B030D-6E8A-4147-A177-3AD203B41FA5}">
                      <a16:colId xmlns:a16="http://schemas.microsoft.com/office/drawing/2014/main" val="3147459291"/>
                    </a:ext>
                  </a:extLst>
                </a:gridCol>
              </a:tblGrid>
              <a:tr h="304801">
                <a:tc>
                  <a:txBody>
                    <a:bodyPr/>
                    <a:lstStyle/>
                    <a:p>
                      <a:pPr algn="ctr"/>
                      <a:r>
                        <a:rPr lang="pt-PT" sz="1800" b="1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Duração (h)</a:t>
                      </a:r>
                      <a:endParaRPr lang="pt-PT" sz="18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Temática/Conteúdos</a:t>
                      </a:r>
                      <a:endParaRPr lang="pt-PT" sz="18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961155"/>
                  </a:ext>
                </a:extLst>
              </a:tr>
              <a:tr h="714704">
                <a:tc>
                  <a:txBody>
                    <a:bodyPr/>
                    <a:lstStyle/>
                    <a:p>
                      <a:pPr algn="ctr"/>
                      <a:endParaRPr lang="pt-PT" sz="18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pt-PT" sz="1800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1.30</a:t>
                      </a:r>
                      <a:endParaRPr lang="pt-PT" sz="1800" kern="100" dirty="0">
                        <a:effectLst/>
                        <a:latin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t-PT" sz="1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pt-PT" sz="18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Metodologia em RA</a:t>
                      </a:r>
                      <a:endParaRPr lang="pt-PT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0607754"/>
                  </a:ext>
                </a:extLst>
              </a:tr>
              <a:tr h="693682">
                <a:tc>
                  <a:txBody>
                    <a:bodyPr/>
                    <a:lstStyle/>
                    <a:p>
                      <a:pPr algn="ctr"/>
                      <a:endParaRPr lang="pt-PT" sz="18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pt-PT" sz="1800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3.00</a:t>
                      </a:r>
                      <a:endParaRPr lang="pt-PT" sz="1800" kern="100" dirty="0">
                        <a:effectLst/>
                        <a:latin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PT" sz="18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Implicações dos RA na gestão curricular e pedagógica (planeamento, organização e avaliação da formação) e nos processos de RVCC profissional</a:t>
                      </a:r>
                      <a:endParaRPr lang="pt-PT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203929"/>
                  </a:ext>
                </a:extLst>
              </a:tr>
              <a:tr h="698877">
                <a:tc>
                  <a:txBody>
                    <a:bodyPr/>
                    <a:lstStyle/>
                    <a:p>
                      <a:pPr algn="ctr"/>
                      <a:endParaRPr lang="pt-PT" sz="18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pt-PT" sz="1800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1.30</a:t>
                      </a:r>
                      <a:endParaRPr lang="pt-PT" sz="1800" kern="100" dirty="0">
                        <a:effectLst/>
                        <a:latin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t-PT" sz="1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pt-PT" sz="18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Partilha de práticas</a:t>
                      </a:r>
                      <a:endParaRPr lang="pt-PT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180025"/>
                  </a:ext>
                </a:extLst>
              </a:tr>
            </a:tbl>
          </a:graphicData>
        </a:graphic>
      </p:graphicFrame>
      <p:sp>
        <p:nvSpPr>
          <p:cNvPr id="9" name="Título 3">
            <a:extLst>
              <a:ext uri="{FF2B5EF4-FFF2-40B4-BE49-F238E27FC236}">
                <a16:creationId xmlns:a16="http://schemas.microsoft.com/office/drawing/2014/main" id="{F78CBF77-4A77-9DD8-2D76-8492ECB5E27F}"/>
              </a:ext>
            </a:extLst>
          </p:cNvPr>
          <p:cNvSpPr txBox="1">
            <a:spLocks/>
          </p:cNvSpPr>
          <p:nvPr/>
        </p:nvSpPr>
        <p:spPr>
          <a:xfrm>
            <a:off x="953128" y="279893"/>
            <a:ext cx="92344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1F6D9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PT" sz="3200" dirty="0"/>
              <a:t>Conteúdos e duração das ações de formação</a:t>
            </a:r>
          </a:p>
        </p:txBody>
      </p:sp>
    </p:spTree>
    <p:extLst>
      <p:ext uri="{BB962C8B-B14F-4D97-AF65-F5344CB8AC3E}">
        <p14:creationId xmlns:p14="http://schemas.microsoft.com/office/powerpoint/2010/main" val="20778890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 de apresentaçã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868FE2B4609E9469574E7A58127BBF3" ma:contentTypeVersion="8" ma:contentTypeDescription="Criar um novo documento." ma:contentTypeScope="" ma:versionID="9576375da331128c090813229d0b8304">
  <xsd:schema xmlns:xsd="http://www.w3.org/2001/XMLSchema" xmlns:xs="http://www.w3.org/2001/XMLSchema" xmlns:p="http://schemas.microsoft.com/office/2006/metadata/properties" xmlns:ns3="76d14831-0350-44bc-a982-700ff2501baa" targetNamespace="http://schemas.microsoft.com/office/2006/metadata/properties" ma:root="true" ma:fieldsID="4b4a47433540730e502ce20401912fc0" ns3:_="">
    <xsd:import namespace="76d14831-0350-44bc-a982-700ff2501ba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d14831-0350-44bc-a982-700ff2501b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3932E0-5679-4AC7-8AA7-F445F76D6830}">
  <ds:schemaRefs>
    <ds:schemaRef ds:uri="76d14831-0350-44bc-a982-700ff2501ba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4117614-8116-4176-8303-256FF06FAD42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purl.org/dc/dcmitype/"/>
    <ds:schemaRef ds:uri="http://schemas.openxmlformats.org/package/2006/metadata/core-properties"/>
    <ds:schemaRef ds:uri="76d14831-0350-44bc-a982-700ff2501ba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809E574-4C53-4C2B-BA15-590921F783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38471</TotalTime>
  <Words>1285</Words>
  <Application>Microsoft Office PowerPoint</Application>
  <PresentationFormat>Ecrã Panorâmico</PresentationFormat>
  <Paragraphs>177</Paragraphs>
  <Slides>14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14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Trebuchet MS</vt:lpstr>
      <vt:lpstr>Tema do Office</vt:lpstr>
      <vt:lpstr>Modelo de apresentação personalizado</vt:lpstr>
      <vt:lpstr>A transição para o novo Catálogo Nacional de Qualificações (CNQ)   SESSÃO DE INFORMAÇÃO  SOBRE A REVISÃO DO CNQ  E A  INTEGRAÇÃO DAS QUALIFICAÇÕES DE NÍVEL 5  WEBINAR 23 DE MAIO, DAS 11H00 ÀS 12H30     </vt:lpstr>
      <vt:lpstr>Agenda</vt:lpstr>
      <vt:lpstr>Evolução para o novo CNQ: Qualificações e Percursos de Curta e Média Duração (PCMD)</vt:lpstr>
      <vt:lpstr>Dinâmica introduzida pelo novo CNQ </vt:lpstr>
      <vt:lpstr>Dinâmica introduzida pelo novo CNQ</vt:lpstr>
      <vt:lpstr>Dinâmica introduzida pelo novo CNQ</vt:lpstr>
      <vt:lpstr>Dinâmica introduzida pelo novo CNQ</vt:lpstr>
      <vt:lpstr>Dinâmica introduzida pelo novo CNQ</vt:lpstr>
      <vt:lpstr>Dinâmica introduzida pelo novo CNQ</vt:lpstr>
      <vt:lpstr>Qualificações já publicadas no CNQ</vt:lpstr>
      <vt:lpstr>Calendário de publicação do novo CNQ</vt:lpstr>
      <vt:lpstr>Atualização do CNQ _ Regime de transição</vt:lpstr>
      <vt:lpstr>Ações de formação sobre a implementação das novas qualificações</vt:lpstr>
      <vt:lpstr>Apresentação do PowerPoint</vt:lpstr>
    </vt:vector>
  </TitlesOfParts>
  <Company>ANQ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roliveira</dc:creator>
  <cp:lastModifiedBy>ANQEP</cp:lastModifiedBy>
  <cp:revision>220</cp:revision>
  <cp:lastPrinted>2025-05-06T10:36:14Z</cp:lastPrinted>
  <dcterms:created xsi:type="dcterms:W3CDTF">2014-11-20T12:06:39Z</dcterms:created>
  <dcterms:modified xsi:type="dcterms:W3CDTF">2025-05-22T14:06:24Z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0x0101008868FE2B4609E9469574E7A58127BBF3</vt:lpwstr>
  </property>
</Properties>
</file>