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F7C1E-BAFE-0749-0F91-039CED709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077" y="2111603"/>
            <a:ext cx="9448800" cy="215873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t-PT" dirty="0"/>
              <a:t>O FUTURO DE PORTUGAL: IMPACTOS E DESAFIOS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2D5BF8C-57C3-427A-C50A-0321EDF9E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075" y="197902"/>
            <a:ext cx="3468925" cy="137171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99EB47D-0184-8420-3A47-E8429AA820AC}"/>
              </a:ext>
            </a:extLst>
          </p:cNvPr>
          <p:cNvSpPr txBox="1"/>
          <p:nvPr/>
        </p:nvSpPr>
        <p:spPr>
          <a:xfrm>
            <a:off x="556181" y="5552387"/>
            <a:ext cx="2592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9 Abril de 2025</a:t>
            </a:r>
          </a:p>
        </p:txBody>
      </p:sp>
    </p:spTree>
    <p:extLst>
      <p:ext uri="{BB962C8B-B14F-4D97-AF65-F5344CB8AC3E}">
        <p14:creationId xmlns:p14="http://schemas.microsoft.com/office/powerpoint/2010/main" val="2812199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3ED1FE1-5D94-5278-3E73-7D68DE2DE789}"/>
              </a:ext>
            </a:extLst>
          </p:cNvPr>
          <p:cNvSpPr txBox="1"/>
          <p:nvPr/>
        </p:nvSpPr>
        <p:spPr>
          <a:xfrm>
            <a:off x="295175" y="1571296"/>
            <a:ext cx="11896825" cy="5286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2000" b="1" kern="1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As fragilidades e as valências que temos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-18034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t-PT" sz="18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Portugal </a:t>
            </a:r>
            <a:r>
              <a:rPr lang="pt-PT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um conjunto de </a:t>
            </a:r>
            <a:r>
              <a:rPr lang="pt-PT" sz="18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fragilidades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importa reter:</a:t>
            </a: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Constrangimentos associados a </a:t>
            </a:r>
            <a:r>
              <a:rPr lang="pt-PT" sz="18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carências infraestruturantes 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a </a:t>
            </a:r>
            <a:r>
              <a:rPr lang="pt-PT" sz="18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custos de contexto 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(da rede de transportes, ao funcionamento de muitos serviços públicos, passando pela oferta de habitação e a incipiente estruturação urbana);</a:t>
            </a: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 </a:t>
            </a:r>
            <a:r>
              <a:rPr lang="pt-PT" sz="18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sector empresarial muito descapitalizado,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 uma elevada dependência do financiamento bancário e com debilidades de gestão;</a:t>
            </a: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 economia com uma </a:t>
            </a:r>
            <a:r>
              <a:rPr lang="pt-PT" sz="18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taxa de investimento baixa 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com uma </a:t>
            </a:r>
            <a:r>
              <a:rPr lang="pt-PT" sz="18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elevada dependência dos fundos estruturais da U.E. 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(além do baixo peso das despesas de investimento no PIB somos o país em que os apoios comunitários mais pesam no investimento realizado);</a:t>
            </a: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"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 </a:t>
            </a:r>
            <a:r>
              <a:rPr lang="pt-PT" sz="18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evolução demográfica preocupante 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com tendência para se agravar, com saldos naturais negativos, um envelhecimento acentuado da população e uma notória escassez do factor trabalho, compensada por níveis crescentes de imigração.</a:t>
            </a: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4BE7D91-661D-E06F-6E59-13AB2DAA5324}"/>
              </a:ext>
            </a:extLst>
          </p:cNvPr>
          <p:cNvSpPr txBox="1">
            <a:spLocks/>
          </p:cNvSpPr>
          <p:nvPr/>
        </p:nvSpPr>
        <p:spPr>
          <a:xfrm>
            <a:off x="4210673" y="533558"/>
            <a:ext cx="7704807" cy="10395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PT" sz="24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   </a:t>
            </a:r>
            <a:r>
              <a:rPr lang="pt-PT" sz="24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possível ao nosso país ter uma estratégia própria?</a:t>
            </a:r>
            <a:br>
              <a:rPr lang="pt-PT" sz="24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PT" sz="24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   DE </a:t>
            </a:r>
            <a:r>
              <a:rPr lang="pt-PT" sz="24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recursos financeiros podemos DISPOR?</a:t>
            </a:r>
            <a:endParaRPr lang="pt-PT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1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712EC0-61AE-7896-6C67-D44FCFC1C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3166AA1-EC56-E85D-F1B7-6BFFCDCD6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516303"/>
            <a:ext cx="12192000" cy="341697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endParaRPr lang="pt-PT" dirty="0"/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FCE3CA53-74B3-D589-963B-1F1D1A845D91}"/>
              </a:ext>
            </a:extLst>
          </p:cNvPr>
          <p:cNvSpPr txBox="1">
            <a:spLocks/>
          </p:cNvSpPr>
          <p:nvPr/>
        </p:nvSpPr>
        <p:spPr>
          <a:xfrm>
            <a:off x="259883" y="1617044"/>
            <a:ext cx="11742821" cy="5457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034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pt-PT" sz="2000" kern="1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t-PT" sz="2000" b="1" kern="1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Apesar do descrito, Portugal revela ter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capacidades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enfrentar com sucesso o futuro: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Temos excelentes exemplos de sucesso empresarial, sobretudo ao nível das PME, que podem ser potenciados;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Registamos um aumento muito expressivo nas qualificações da nossa população (embora muitas vezes </a:t>
            </a:r>
            <a:r>
              <a:rPr lang="pt-PT" sz="2000" kern="1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dessintonizadas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 as competências que a economia necessita);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Apresentamos um nível de atractividade elevado, bem visível no «boom» do turismo, e que pode ser potenciado ao nível da captação de novos residentes (Portugal está bem posicionado nos «rankings» dos países mais </a:t>
            </a:r>
            <a:r>
              <a:rPr lang="pt-PT" sz="2000" kern="1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atractivos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“viver”, “trabalhar” e “investir”).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270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F701A-A2C6-87ED-86DB-8A1C7120B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0542ED21-A67F-1CC1-DB0A-22CBE3384BE1}"/>
              </a:ext>
            </a:extLst>
          </p:cNvPr>
          <p:cNvSpPr txBox="1">
            <a:spLocks/>
          </p:cNvSpPr>
          <p:nvPr/>
        </p:nvSpPr>
        <p:spPr>
          <a:xfrm>
            <a:off x="326465" y="1226378"/>
            <a:ext cx="11434812" cy="532276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26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20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t-PT" sz="28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Efeitos na economia portuguesa de um “novo ciclo” de políticas europeias</a:t>
            </a:r>
            <a:r>
              <a:rPr lang="pt-PT" sz="28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(aspectos potencialmente positivos e negativos):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7000"/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reorientação dos fundos estruturais da U.E. 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poderá afectar negativamente o nosso país: seja por via de uma redução dos montantes financeiros, seja por via de um quadro de novas prioridades desfasadas das necessidades do país;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 invés, uma política que favoreça a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livre circulação dentro da U.E. 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que harmonize regras e procedimentos (nomeadamente ao nível dos serviços) afigura-se positiva numa economia apostada na internacionalização;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Já uma “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política industrial” comum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com </a:t>
            </a:r>
            <a:r>
              <a:rPr lang="pt-PT" sz="2000" kern="1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adopção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medidas protecionistas face ao exterior e orientada para a criação de “campeões europeus” (apoio aos mais fortes) tenderá a desvalorizar o estádio competitivo do nosso país e os investimentos de que carece;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Também uma política que transfira para os países membros o esforço de financiamento – como está previsto no Plano para a defesa da Europa – obrigando a um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aumento do endividamento 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coloca uma pressão negativa sobre os custos do mesmo, sem sequer nos permitir escolher onde investir.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094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52FC44-862F-6BBD-1545-B9D615D50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992C94C-A5A6-B08F-AC39-A17572CCA6BA}"/>
              </a:ext>
            </a:extLst>
          </p:cNvPr>
          <p:cNvSpPr txBox="1"/>
          <p:nvPr/>
        </p:nvSpPr>
        <p:spPr>
          <a:xfrm>
            <a:off x="375384" y="1318443"/>
            <a:ext cx="11386687" cy="5974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2400" b="1" kern="1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pt-PT" sz="24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pt-PT" sz="24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rientações com efeito estruturante que devemos </a:t>
            </a:r>
            <a:r>
              <a:rPr lang="pt-PT" sz="2400" b="1" kern="10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adoptar</a:t>
            </a:r>
            <a:r>
              <a:rPr lang="pt-PT" sz="24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(o desenho de uma estratégia com alguns pontos de interrogação)</a:t>
            </a:r>
            <a:endParaRPr lang="pt-PT" sz="24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t-PT" sz="2000" b="1" kern="1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3.1.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osicionamento no debate e em defesa de alguma autonomia: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Intervir no debate europeu 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 defesa dos interesses económicos do país, tendo como orientação de partida: a defesa de soluções flexíveis e diferenciadas, com um equilíbrio entre “centralização” e “autonomia” das decisões (lembremos que a U.E. não é – deveria sê-lo? – um «Estado federal»);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Manter a pressão para a preservação do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objectivo de uma «Europa social»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 que deve constituir uma prioridade face aos choques assimétricos que uma política orientada para o objectivo da competitividade global não deixará de produzir;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Assegurar que a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recentragem da U.E. a leste 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(reforçada com o novo alargamento) não irá bloquear o processo de convergência </a:t>
            </a:r>
            <a:r>
              <a:rPr lang="pt-PT" sz="2000" kern="10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actualmente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em curso;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chemeClr val="accent1"/>
              </a:buClr>
              <a:buSzPct val="105000"/>
            </a:pP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414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A92217-A970-7B02-1B4D-049B117B5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55640C8-78B0-D853-5F8F-3FF1AE4DF390}"/>
              </a:ext>
            </a:extLst>
          </p:cNvPr>
          <p:cNvSpPr txBox="1"/>
          <p:nvPr/>
        </p:nvSpPr>
        <p:spPr>
          <a:xfrm>
            <a:off x="193893" y="1895563"/>
            <a:ext cx="11502189" cy="3737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Dispor de uma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 própria,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complementar da </a:t>
            </a:r>
            <a:r>
              <a:rPr lang="pt-PT" sz="2000" kern="10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U.E., o que pressupõe alguma autonomia estratégica – num quadro em que, sabemos, a soberania do país está limitada – permitindo-nos desenhar um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modelo de desenvolvimento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tenha em conta as nossas valências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investir nas reais necessidades dos país;</a:t>
            </a:r>
          </a:p>
          <a:p>
            <a:pPr lvl="0" algn="just">
              <a:lnSpc>
                <a:spcPct val="150000"/>
              </a:lnSpc>
              <a:buClr>
                <a:schemeClr val="accent1"/>
              </a:buClr>
              <a:buSzPct val="105000"/>
            </a:pP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2000" kern="10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Adoptar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um posicionamento competitivo que aposte na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diversificação dos mercados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valorizando a nossa posição </a:t>
            </a:r>
            <a:r>
              <a:rPr lang="pt-PT" sz="2000" kern="10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geo-económica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a nossa história, reforçando o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relacionamento com outros espaços continentais </a:t>
            </a:r>
            <a:r>
              <a:rPr lang="pt-PT" sz="20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(África e América, mas também a Ásia) e que aprofunde o relacionamento plural com países como os E.U.A., a China, a Índia, o Japão ou o Brasil, para citar grandes países à escala global.</a:t>
            </a:r>
            <a:endParaRPr lang="pt-PT" sz="20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234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9D8800-FE45-B4D3-67ED-E6B5093C0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741AE74E-6FED-803A-146B-A866EFC5DF44}"/>
              </a:ext>
            </a:extLst>
          </p:cNvPr>
          <p:cNvSpPr txBox="1">
            <a:spLocks/>
          </p:cNvSpPr>
          <p:nvPr/>
        </p:nvSpPr>
        <p:spPr>
          <a:xfrm>
            <a:off x="258097" y="857840"/>
            <a:ext cx="11617692" cy="54626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pt-PT" sz="20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             </a:t>
            </a:r>
            <a:r>
              <a:rPr lang="pt-PT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3.2. </a:t>
            </a:r>
            <a:r>
              <a:rPr lang="pt-PT" sz="24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Prioridades estratégicas ao nível do modelo económico: </a:t>
            </a:r>
            <a:r>
              <a:rPr lang="pt-PT" sz="24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política de atracção, 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quer de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investimento estrangeiro inovador 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que tenha um efeito de “rede” sobre a economia portuguesa, quer, uma política de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atracção de pessoas e de competências 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queiram “viver”, “trabalhar” e “empreender” em Portugal;</a:t>
            </a:r>
            <a:endParaRPr lang="pt-PT" sz="17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política de valorização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dos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recursos humanos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do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território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(especialmente as cidades) enquanto factores competitivos essenciais a inscrever numa economia que visa passar do foco na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competitividade-custo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a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competitividade-valor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 que só será possível com uma forte aposta no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imaterial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nos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serviços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t-PT" sz="17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 política que reforce o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investimento público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em domínios infraestruturantes, em que continuamos a ter uma clara desvantagem competitiva, e que estimule e incentive o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investimento privado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desonerando o seu custo e premiando o risco;</a:t>
            </a:r>
            <a:endParaRPr lang="pt-PT" sz="17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 política que privilegie um </a:t>
            </a:r>
            <a:r>
              <a:rPr lang="pt-PT" sz="17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modelo de economia aberta</a:t>
            </a:r>
            <a:r>
              <a:rPr lang="pt-PT" sz="17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 que reduza o elevado défice da nossa balança de bens, tendo um menor peso de componentes/produtos importados, incentivando, onde possível, uma política de substituição de importações, mas, acima de tudo, pensada em função do conjunto da cadeia de valor em que se inserem e de um valor acrescentado que defende, em grande medida, das suas componentes intangíveis.</a:t>
            </a:r>
            <a:endParaRPr lang="pt-PT" sz="17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938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E23AE0-BF72-0B8C-9FC0-36C6EC5EA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2DEBB9E-7D4B-1440-12D1-A653A5F84B01}"/>
              </a:ext>
            </a:extLst>
          </p:cNvPr>
          <p:cNvSpPr txBox="1"/>
          <p:nvPr/>
        </p:nvSpPr>
        <p:spPr>
          <a:xfrm>
            <a:off x="533656" y="1039503"/>
            <a:ext cx="11559942" cy="632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PT" sz="2000" b="1" kern="1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4.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Uma política </a:t>
            </a:r>
            <a:r>
              <a:rPr lang="pt-PT" sz="2000" b="1" kern="100" dirty="0" err="1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selectiva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investimento </a:t>
            </a:r>
            <a:r>
              <a:rPr lang="pt-PT" sz="20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privilegie projectos integrados e colaborativos </a:t>
            </a:r>
          </a:p>
          <a:p>
            <a:pPr algn="just">
              <a:lnSpc>
                <a:spcPct val="150000"/>
              </a:lnSpc>
              <a:buNone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				Destacamos:</a:t>
            </a: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Projectos de investimento, em </a:t>
            </a:r>
            <a:r>
              <a:rPr lang="pt-PT" sz="18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actividades intensivas em conhecimento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se possível, envolvendo formas de cooperação empresarial que nos permitam obter dimensão crítica e que, orientadas para o mercado global, apostem em produtos com um menor peso de componentes importadas e recorrendo a estas sempre que o custo do produto final saia beneficiado.</a:t>
            </a: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Projectos de investigação e desenvolvimento que associem o sistema científico (centros de investigação e universidades) ao sector empresarial, reforçando a componente aplicada da investigação e da inovação, orientando-a para o mercado;</a:t>
            </a: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Projectos orientados para a </a:t>
            </a:r>
            <a:r>
              <a:rPr lang="pt-PT" sz="1800" b="1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captação e fixação de talentos e competências</a:t>
            </a: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permitindo aumentar a atractividade do país e a retenção de quadros, o que passa, em grande medida, pela qualidade de vida e pelas condições de trabalho existentes;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800" kern="100" dirty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Projectos orientados para serviços a inserir em cadeias produtivas globais (nomeadamente com a oferta de “serviços partilhados”) que captem IDE e valorizem os recursos do país;</a:t>
            </a: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chemeClr val="accent1"/>
              </a:buClr>
              <a:buSzPct val="105000"/>
            </a:pP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247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83DCB-6CAE-93CE-9C58-4561D60B6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5174C2EB-D2F0-9624-DA03-7D37301E2B17}"/>
              </a:ext>
            </a:extLst>
          </p:cNvPr>
          <p:cNvSpPr txBox="1">
            <a:spLocks/>
          </p:cNvSpPr>
          <p:nvPr/>
        </p:nvSpPr>
        <p:spPr>
          <a:xfrm>
            <a:off x="173652" y="1532251"/>
            <a:ext cx="11617692" cy="51796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9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Projectos de investimento precoce em instalações de </a:t>
            </a:r>
            <a:r>
              <a:rPr lang="pt-PT" sz="19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fabricação aditiva </a:t>
            </a:r>
            <a:r>
              <a:rPr lang="pt-PT" sz="19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orientadas para a produção de produtos constituídos de forma multissectorial;</a:t>
            </a:r>
            <a:endParaRPr lang="pt-PT" sz="19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9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Projectos de </a:t>
            </a:r>
            <a:r>
              <a:rPr lang="pt-PT" sz="19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valorização do território</a:t>
            </a:r>
            <a:r>
              <a:rPr lang="pt-PT" sz="19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em especial aqueles que criem um </a:t>
            </a:r>
            <a:r>
              <a:rPr lang="pt-PT" sz="19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ambiente urbano competitivo e </a:t>
            </a:r>
            <a:r>
              <a:rPr lang="pt-PT" sz="1900" b="1" kern="1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atractivo</a:t>
            </a:r>
            <a:r>
              <a:rPr lang="pt-PT" sz="19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novos residentes</a:t>
            </a:r>
            <a:r>
              <a:rPr lang="pt-PT" sz="19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 que requer cidades que se afirmem pela qualidade e diversidade dos seus serviços (comércio e serviços) e pelas boas infraestruturas de transporte e comunicação;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9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Projectos que diminuam a periferização do país no contexto da geografia europeia e que </a:t>
            </a:r>
            <a:r>
              <a:rPr lang="pt-PT" sz="19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recentrem Portugal na base das relações transatlânticas da Europa</a:t>
            </a:r>
            <a:r>
              <a:rPr lang="pt-PT" sz="19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em especial com o continente americano, mas também com a Ásia, reforçando em especial a nossa capacidade logística e de transporte, com captação de valor gerado nestas actividade e reforçando com isso a competitividade dos nossos produtos;</a:t>
            </a:r>
            <a:endParaRPr lang="pt-PT" sz="19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Clr>
                <a:schemeClr val="accent1"/>
              </a:buClr>
              <a:buSzPct val="105000"/>
              <a:buFont typeface="Symbol" panose="05050102010706020507" pitchFamily="18" charset="2"/>
              <a:buChar char=""/>
            </a:pPr>
            <a:r>
              <a:rPr lang="pt-PT" sz="19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Projectos de criação de </a:t>
            </a:r>
            <a:r>
              <a:rPr lang="pt-PT" sz="1900" b="1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“centros de serviços” </a:t>
            </a:r>
            <a:r>
              <a:rPr lang="pt-PT" sz="1900" kern="1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inserir num contexto urbano integrado, ou seja, que não se constituam apenas em “ilhas” de excelência para trabalhar, mas que estejam associadas e conectadas com zonas de prestação de serviços e de habitação (“o viver”) também elas de excelência, fomentando um contexto de proximidade.</a:t>
            </a:r>
            <a:endParaRPr lang="pt-PT" sz="19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Clr>
                <a:schemeClr val="accent1"/>
              </a:buClr>
              <a:buSzPct val="105000"/>
              <a:buNone/>
            </a:pPr>
            <a:endParaRPr lang="pt-PT" sz="1800" kern="1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119542"/>
      </p:ext>
    </p:extLst>
  </p:cSld>
  <p:clrMapOvr>
    <a:masterClrMapping/>
  </p:clrMapOvr>
</p:sld>
</file>

<file path=ppt/theme/theme1.xml><?xml version="1.0" encoding="utf-8"?>
<a:theme xmlns:a="http://schemas.openxmlformats.org/drawingml/2006/main" name="Rasto de Vapor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TM04033937[[fn=Rasto de Vapor]]</Template>
  <TotalTime>360</TotalTime>
  <Words>1410</Words>
  <Application>Microsoft Office PowerPoint</Application>
  <PresentationFormat>Ecrã Panorâmico</PresentationFormat>
  <Paragraphs>41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Symbol</vt:lpstr>
      <vt:lpstr>Rasto de Vapor</vt:lpstr>
      <vt:lpstr>O FUTURO DE PORTUGAL: IMPACTOS E DESAFIOS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Ascensão</dc:creator>
  <cp:lastModifiedBy>Sandra Ascensão</cp:lastModifiedBy>
  <cp:revision>7</cp:revision>
  <cp:lastPrinted>2025-03-25T12:12:01Z</cp:lastPrinted>
  <dcterms:created xsi:type="dcterms:W3CDTF">2025-03-18T17:54:06Z</dcterms:created>
  <dcterms:modified xsi:type="dcterms:W3CDTF">2025-03-25T12:15:53Z</dcterms:modified>
</cp:coreProperties>
</file>