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2" r:id="rId3"/>
    <p:sldId id="269" r:id="rId4"/>
    <p:sldId id="271" r:id="rId5"/>
    <p:sldId id="268" r:id="rId6"/>
    <p:sldId id="273" r:id="rId7"/>
    <p:sldId id="274" r:id="rId8"/>
    <p:sldId id="263" r:id="rId9"/>
    <p:sldId id="275" r:id="rId10"/>
  </p:sldIdLst>
  <p:sldSz cx="12192000" cy="6858000"/>
  <p:notesSz cx="6797675" cy="9926638"/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A0"/>
    <a:srgbClr val="003366"/>
    <a:srgbClr val="344529"/>
    <a:srgbClr val="2B3922"/>
    <a:srgbClr val="2E3722"/>
    <a:srgbClr val="FCF7F1"/>
    <a:srgbClr val="B8D233"/>
    <a:srgbClr val="5CC6D6"/>
    <a:srgbClr val="F8D22F"/>
    <a:srgbClr val="F03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18C792-E169-4A1A-82FF-FF2DF6857EA9}" type="datetime1">
              <a:rPr lang="pt-PT" smtClean="0"/>
              <a:t>08/04/2025</a:t>
            </a:fld>
            <a:endParaRPr lang="en-US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4DF692F-F47A-412D-9594-5743C618BA29}" type="datetime1">
              <a:rPr lang="pt-PT" smtClean="0"/>
              <a:t>08/04/2025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/>
              <a:t>Clique para editar os Estilos de texto do modelo global</a:t>
            </a:r>
            <a:endParaRPr lang="en-US"/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Retângu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tângu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tângu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xão Ret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t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 Ret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pt" dirty="0"/>
              <a:t>Clique para editar o estilo do título do Modelo Global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20" name="Marcador de Posição da Data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59414FF9-B682-4F35-8AD3-2294E01DDDCF}" type="datetime1">
              <a:rPr lang="pt-PT" smtClean="0"/>
              <a:t>08/04/2025</a:t>
            </a:fld>
            <a:endParaRPr lang="en-US" dirty="0"/>
          </a:p>
        </p:txBody>
      </p:sp>
      <p:sp>
        <p:nvSpPr>
          <p:cNvPr id="21" name="Marcador de Posição do Rodapé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Marcador de Posição do Número do Diapositivo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B02245-35CE-4107-B7A6-F87FE236A86B}" type="datetime1">
              <a:rPr lang="pt-PT" smtClean="0"/>
              <a:t>08/04/2025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Retângu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tângu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tângu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pt" dirty="0"/>
              <a:t>Clique para editar o estilo do título do Modelo Global</a:t>
            </a:r>
            <a:endParaRPr lang="en-US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xão Ret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t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 Ret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F85E945-0FB2-402C-9697-F9437E0B9AFA}" type="datetime1">
              <a:rPr lang="pt-PT" smtClean="0"/>
              <a:t>08/04/2025</a:t>
            </a:fld>
            <a:endParaRPr lang="en-US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68B46D-6B85-4B56-AC2C-4036E068A058}" type="datetime1">
              <a:rPr lang="pt-PT" smtClean="0"/>
              <a:t>08/04/2025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422485-DC8C-419E-9786-F43C02034845}" type="datetime1">
              <a:rPr lang="pt-PT" smtClean="0"/>
              <a:t>08/04/2025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7A392F-E346-405C-9329-B5C45CB4D372}" type="datetime1">
              <a:rPr lang="pt-PT" smtClean="0"/>
              <a:t>08/04/2025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DFDEA7-623A-4954-A90F-DBB17D56F2E7}" type="datetime1">
              <a:rPr lang="pt-PT" smtClean="0"/>
              <a:t>08/04/2025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7FD2FF3-D324-40F4-8501-750A2157B41A}" type="datetime1">
              <a:rPr lang="pt-PT" smtClean="0"/>
              <a:t>08/04/2025</a:t>
            </a:fld>
            <a:endParaRPr lang="en-US"/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ção da Imagem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 dirty="0"/>
              <a:t>Clique no ícone para adicionar uma imagem</a:t>
            </a:r>
            <a:endParaRPr lang="en-US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820646C4-B132-4C16-8E3B-4A8B97242743}" type="datetime1">
              <a:rPr lang="pt-PT" smtClean="0"/>
              <a:t>08/04/2025</a:t>
            </a:fld>
            <a:endParaRPr lang="en-US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860E0F-6947-42DA-A5D3-1A75E14AE75C}" type="datetime1">
              <a:rPr lang="pt-PT" smtClean="0"/>
              <a:t>08/04/2025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pt-pt" dirty="0"/>
              <a:t>Clique para editar o estilo do título do Modelo Global</a:t>
            </a:r>
            <a:endParaRPr lang="en-US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4D38F5-D5EC-462F-BD51-458A0B7D3B10}" type="datetime1">
              <a:rPr lang="pt-PT" smtClean="0"/>
              <a:t>08/04/2025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tângu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pt" dirty="0"/>
              <a:t>Clique para editar o estilo do título do Modelo Global</a:t>
            </a:r>
            <a:endParaRPr lang="en-US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pt"/>
              <a:t>Clique para 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8B23960-D8E3-404B-9700-9215F25F2684}" type="datetime1">
              <a:rPr lang="pt-PT" smtClean="0"/>
              <a:t>08/04/2025</a:t>
            </a:fld>
            <a:endParaRPr lang="en-US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Grande plano de um logótipo&#10;&#10;Descrição gerada automaticament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tângulo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tângulo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5895" y="1944303"/>
            <a:ext cx="5175682" cy="2165684"/>
          </a:xfrm>
        </p:spPr>
        <p:txBody>
          <a:bodyPr rtlCol="0">
            <a:normAutofit/>
          </a:bodyPr>
          <a:lstStyle/>
          <a:p>
            <a:pPr algn="l" rtl="0"/>
            <a:r>
              <a:rPr lang="pt-pt" sz="4400" dirty="0">
                <a:solidFill>
                  <a:schemeClr val="tx1"/>
                </a:solidFill>
              </a:rPr>
              <a:t>	“que futuro para a europa?”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789076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pt" b="1" dirty="0">
                <a:solidFill>
                  <a:schemeClr val="tx1"/>
                </a:solidFill>
              </a:rPr>
              <a:t>Reflexões a partir do relatório “Draghi”, Setembro 2024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AE4DB05-A4F0-63AD-EC85-47A9411E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22" y="-206646"/>
            <a:ext cx="10058400" cy="1048211"/>
          </a:xfrm>
        </p:spPr>
        <p:txBody>
          <a:bodyPr rtlCol="0">
            <a:normAutofit/>
          </a:bodyPr>
          <a:lstStyle/>
          <a:p>
            <a:pPr rtl="0"/>
            <a:r>
              <a:rPr lang="pt-pt" sz="3200" b="1" dirty="0">
                <a:solidFill>
                  <a:schemeClr val="accent1"/>
                </a:solidFill>
              </a:rPr>
              <a:t>1. </a:t>
            </a:r>
            <a:r>
              <a:rPr lang="pt-PT" sz="3200" b="1" dirty="0">
                <a:solidFill>
                  <a:srgbClr val="3488A0"/>
                </a:solidFill>
              </a:rPr>
              <a:t>O</a:t>
            </a:r>
            <a:r>
              <a:rPr lang="pt-pt" sz="3200" b="1" dirty="0">
                <a:solidFill>
                  <a:srgbClr val="3488A0"/>
                </a:solidFill>
              </a:rPr>
              <a:t> ponto de partida para a discussão:</a:t>
            </a:r>
          </a:p>
        </p:txBody>
      </p:sp>
      <p:sp>
        <p:nvSpPr>
          <p:cNvPr id="6" name="Marcador de Posição de Conteúdo 3">
            <a:extLst>
              <a:ext uri="{FF2B5EF4-FFF2-40B4-BE49-F238E27FC236}">
                <a16:creationId xmlns:a16="http://schemas.microsoft.com/office/drawing/2014/main" id="{8A9FFD8B-FB58-A9D8-3286-DD5852A0B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082" y="1259100"/>
            <a:ext cx="10672916" cy="5443541"/>
          </a:xfrm>
        </p:spPr>
        <p:txBody>
          <a:bodyPr>
            <a:noAutofit/>
          </a:bodyPr>
          <a:lstStyle/>
          <a:p>
            <a:pPr indent="-180340" algn="just">
              <a:lnSpc>
                <a:spcPct val="150000"/>
              </a:lnSpc>
              <a:spcAft>
                <a:spcPts val="800"/>
              </a:spcAft>
              <a:buNone/>
              <a:tabLst>
                <a:tab pos="177800" algn="l"/>
              </a:tabLst>
            </a:pP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O futuro </a:t>
            </a:r>
            <a:r>
              <a:rPr lang="pt-PT" sz="1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perspectiva-se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 quadro de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mudanças substantivas na política externa da U.E.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nas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orientações da sua política económica a nível interno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-180340" algn="just">
              <a:lnSpc>
                <a:spcPct val="150000"/>
              </a:lnSpc>
              <a:spcAft>
                <a:spcPts val="800"/>
              </a:spcAft>
              <a:buNone/>
              <a:tabLst>
                <a:tab pos="177800" algn="l"/>
              </a:tabLst>
            </a:pP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</a:t>
            </a:r>
            <a:r>
              <a:rPr lang="pt-PT" sz="19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mudanças de orientação impactarão sobre os países da U.E., acentuando o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confronto entre o “desejo” de centralização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das decisões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 uma maior coordenação 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escala europeia e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interesses diferenciados dos Estados 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não pretendem abdicar de autonomia em domínios considerados estratégicos (assistiremos, com o alargamento previsto, a um reforço dos países do “bloco” leste e a um menor peso dos países do sul);</a:t>
            </a:r>
          </a:p>
          <a:p>
            <a:pPr indent="-180340" algn="just">
              <a:lnSpc>
                <a:spcPct val="150000"/>
              </a:lnSpc>
              <a:spcAft>
                <a:spcPts val="800"/>
              </a:spcAft>
              <a:buNone/>
              <a:tabLst>
                <a:tab pos="177800" algn="l"/>
              </a:tabLst>
            </a:pP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O impacto previsto sobre os países da </a:t>
            </a:r>
            <a:r>
              <a:rPr lang="pt-PT" sz="19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U.E. 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 com que o debate em torno das políticas não se dava circunscrever à participação destes nas instituições comunitárias, mas envolva a </a:t>
            </a:r>
            <a:r>
              <a:rPr lang="pt-PT" sz="1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activa dos cidadãos</a:t>
            </a:r>
            <a:r>
              <a:rPr lang="pt-PT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dos diferentes países (sobretudo naqueles onde esse debate se caracteriza por ser particularmente escasso).</a:t>
            </a:r>
            <a:endParaRPr lang="pt-PT" sz="1900" dirty="0"/>
          </a:p>
        </p:txBody>
      </p:sp>
    </p:spTree>
    <p:extLst>
      <p:ext uri="{BB962C8B-B14F-4D97-AF65-F5344CB8AC3E}">
        <p14:creationId xmlns:p14="http://schemas.microsoft.com/office/powerpoint/2010/main" val="276547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1E5F7-AB7B-1662-213F-0852B85FD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A549C4E-6792-4E95-0D6E-8496473D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55" y="-162259"/>
            <a:ext cx="10058400" cy="1048211"/>
          </a:xfrm>
        </p:spPr>
        <p:txBody>
          <a:bodyPr rtlCol="0">
            <a:normAutofit/>
          </a:bodyPr>
          <a:lstStyle/>
          <a:p>
            <a:pPr rtl="0"/>
            <a:r>
              <a:rPr lang="pt-pt" sz="3200" b="1" dirty="0">
                <a:solidFill>
                  <a:schemeClr val="accent1"/>
                </a:solidFill>
              </a:rPr>
              <a:t>2. </a:t>
            </a:r>
            <a:r>
              <a:rPr lang="pt-PT" sz="3200" b="1" dirty="0">
                <a:solidFill>
                  <a:srgbClr val="3488A0"/>
                </a:solidFill>
              </a:rPr>
              <a:t>Os “velhos” pilares da política da U.E.</a:t>
            </a:r>
            <a:r>
              <a:rPr lang="pt-pt" sz="3200" b="1" dirty="0">
                <a:solidFill>
                  <a:srgbClr val="3488A0"/>
                </a:solidFill>
              </a:rPr>
              <a:t>:</a:t>
            </a:r>
          </a:p>
        </p:txBody>
      </p:sp>
      <p:sp>
        <p:nvSpPr>
          <p:cNvPr id="6" name="Marcador de Posição de Conteúdo 3">
            <a:extLst>
              <a:ext uri="{FF2B5EF4-FFF2-40B4-BE49-F238E27FC236}">
                <a16:creationId xmlns:a16="http://schemas.microsoft.com/office/drawing/2014/main" id="{5249501B-1F79-5C8F-CE34-006A19F31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48" y="1096393"/>
            <a:ext cx="11185864" cy="5761607"/>
          </a:xfrm>
        </p:spPr>
        <p:txBody>
          <a:bodyPr>
            <a:noAutofit/>
          </a:bodyPr>
          <a:lstStyle/>
          <a:p>
            <a:pPr indent="-17970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garantia de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financeiras sustentáveis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assentes na responsabilização dos Estados-membros e no combate às dívidas públicas excessivas; </a:t>
            </a:r>
          </a:p>
          <a:p>
            <a:pPr indent="-17970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Promover uma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convergência económica entre Estados e Regiões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redistribuição de recursos a favor dos países mais atrasados;</a:t>
            </a:r>
          </a:p>
          <a:p>
            <a:pPr indent="-17970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	 Ter como objectivo, para o conjunto dos países da U.E., a obtenção de </a:t>
            </a:r>
            <a:r>
              <a:rPr lang="pt-PT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superavites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comerciais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economias exportadoras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aproveitando o longo período de “comercio livre” à escala global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-17970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	 A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defesa do “modelo social europeu”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a 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adopção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políticas activas em prole do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“Estado social”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-17970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 A 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adopção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multilateralismo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nas relações económicas externas, pela não fixação de critérios diferenciados nas tocas comerciais com países terceiros.</a:t>
            </a:r>
          </a:p>
        </p:txBody>
      </p:sp>
    </p:spTree>
    <p:extLst>
      <p:ext uri="{BB962C8B-B14F-4D97-AF65-F5344CB8AC3E}">
        <p14:creationId xmlns:p14="http://schemas.microsoft.com/office/powerpoint/2010/main" val="3153320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5D8A29-92CA-0BEF-0368-37CD59A4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1ACE33A-40AC-804F-06F3-538A3C89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22" y="121827"/>
            <a:ext cx="10058400" cy="1048211"/>
          </a:xfrm>
        </p:spPr>
        <p:txBody>
          <a:bodyPr rtlCol="0">
            <a:normAutofit/>
          </a:bodyPr>
          <a:lstStyle/>
          <a:p>
            <a:pPr rtl="0"/>
            <a:r>
              <a:rPr lang="pt-pt" sz="3200" b="1" dirty="0">
                <a:solidFill>
                  <a:schemeClr val="accent1"/>
                </a:solidFill>
              </a:rPr>
              <a:t>3. </a:t>
            </a:r>
            <a:r>
              <a:rPr lang="pt-PT" sz="3200" b="1" dirty="0">
                <a:solidFill>
                  <a:srgbClr val="3488A0"/>
                </a:solidFill>
              </a:rPr>
              <a:t>O</a:t>
            </a:r>
            <a:r>
              <a:rPr lang="pt-pt" sz="3200" b="1" dirty="0">
                <a:solidFill>
                  <a:srgbClr val="3488A0"/>
                </a:solidFill>
              </a:rPr>
              <a:t> diagnóstico </a:t>
            </a:r>
            <a:r>
              <a:rPr lang="pt-PT" sz="3200" b="1" dirty="0">
                <a:solidFill>
                  <a:srgbClr val="3488A0"/>
                </a:solidFill>
              </a:rPr>
              <a:t>severo do Relatório “Draghi”</a:t>
            </a:r>
            <a:r>
              <a:rPr lang="pt-pt" sz="3200" b="1" dirty="0">
                <a:solidFill>
                  <a:srgbClr val="3488A0"/>
                </a:solidFill>
              </a:rPr>
              <a:t>: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28F3298-887C-4838-DF18-239FD682B031}"/>
              </a:ext>
            </a:extLst>
          </p:cNvPr>
          <p:cNvSpPr txBox="1">
            <a:spLocks/>
          </p:cNvSpPr>
          <p:nvPr/>
        </p:nvSpPr>
        <p:spPr>
          <a:xfrm>
            <a:off x="825623" y="1269508"/>
            <a:ext cx="10816438" cy="5199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340" algn="just">
              <a:lnSpc>
                <a:spcPct val="150000"/>
              </a:lnSpc>
              <a:spcAft>
                <a:spcPts val="800"/>
              </a:spcAft>
              <a:buFont typeface="Garamond" pitchFamily="18" charset="0"/>
              <a:buNone/>
            </a:pP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Uma Europa (U.E.) em </a:t>
            </a:r>
            <a:r>
              <a:rPr lang="pt-PT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continuada perda </a:t>
            </a: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 às grandes economias mundiais (E.U.A. e China);</a:t>
            </a:r>
          </a:p>
          <a:p>
            <a:pPr indent="-180340" algn="just">
              <a:lnSpc>
                <a:spcPct val="150000"/>
              </a:lnSpc>
              <a:spcAft>
                <a:spcPts val="800"/>
              </a:spcAft>
              <a:buFont typeface="Garamond" pitchFamily="18" charset="0"/>
              <a:buNone/>
            </a:pP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	Um </a:t>
            </a:r>
            <a:r>
              <a:rPr lang="pt-PT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ordenamento jurídico interno </a:t>
            </a: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(na U.E.) pouco harmonizado (assente em legislações nacionais) e </a:t>
            </a:r>
            <a:r>
              <a:rPr lang="pt-PT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pleno de barreiras à livre circulação </a:t>
            </a: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 bens e, sobretudo, de serviços), com excessivas restrições de concorrência, dificultando às empresas o livre aproveitamento do mercado europeu;</a:t>
            </a:r>
          </a:p>
          <a:p>
            <a:pPr indent="-180340" algn="just">
              <a:lnSpc>
                <a:spcPct val="150000"/>
              </a:lnSpc>
              <a:spcAft>
                <a:spcPts val="800"/>
              </a:spcAft>
              <a:buFont typeface="Garamond" pitchFamily="18" charset="0"/>
              <a:buNone/>
            </a:pP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 Um </a:t>
            </a:r>
            <a:r>
              <a:rPr lang="pt-PT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“modelo económico” esgotado</a:t>
            </a: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baseado em sectores que foram propulsores da II Revolução Industrial.</a:t>
            </a:r>
          </a:p>
          <a:p>
            <a:endParaRPr lang="pt-PT" sz="1800" dirty="0"/>
          </a:p>
        </p:txBody>
      </p:sp>
    </p:spTree>
    <p:extLst>
      <p:ext uri="{BB962C8B-B14F-4D97-AF65-F5344CB8AC3E}">
        <p14:creationId xmlns:p14="http://schemas.microsoft.com/office/powerpoint/2010/main" val="156537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C6D0A-148B-236A-D75B-F022CF25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263AE4B-7A49-D899-A9A0-00118DC0A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98" y="-147681"/>
            <a:ext cx="10480107" cy="1048211"/>
          </a:xfrm>
        </p:spPr>
        <p:txBody>
          <a:bodyPr rtlCol="0">
            <a:normAutofit/>
          </a:bodyPr>
          <a:lstStyle/>
          <a:p>
            <a:pPr algn="ctr" rtl="0"/>
            <a:r>
              <a:rPr lang="pt-PT" sz="3200" b="1" dirty="0">
                <a:solidFill>
                  <a:srgbClr val="3488A0"/>
                </a:solidFill>
              </a:rPr>
              <a:t>De acordo com o volume de negócios </a:t>
            </a:r>
            <a:r>
              <a:rPr lang="pt-PT" sz="2000" b="1" dirty="0">
                <a:solidFill>
                  <a:srgbClr val="3488A0"/>
                </a:solidFill>
              </a:rPr>
              <a:t>(triliões de dólares)</a:t>
            </a:r>
            <a:endParaRPr lang="pt-pt" sz="3200" b="1" dirty="0">
              <a:solidFill>
                <a:srgbClr val="3488A0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ECEC5FC-9F09-7E9F-5697-D5C9F7BC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69" y="747989"/>
            <a:ext cx="10134600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4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535DA-72EE-6334-E0A3-6A8F3CDC1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9A2B897-A2B5-86DA-A1B4-FD71908F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69" y="121827"/>
            <a:ext cx="11097087" cy="1048211"/>
          </a:xfrm>
        </p:spPr>
        <p:txBody>
          <a:bodyPr rtlCol="0">
            <a:normAutofit fontScale="90000"/>
          </a:bodyPr>
          <a:lstStyle/>
          <a:p>
            <a:pPr marL="355600" indent="-355600" rtl="0"/>
            <a:r>
              <a:rPr lang="pt-pt" sz="3200" b="1" dirty="0">
                <a:solidFill>
                  <a:schemeClr val="accent1"/>
                </a:solidFill>
              </a:rPr>
              <a:t>4. </a:t>
            </a:r>
            <a:r>
              <a:rPr lang="pt-PT" sz="3200" b="1" dirty="0">
                <a:solidFill>
                  <a:srgbClr val="3488A0"/>
                </a:solidFill>
              </a:rPr>
              <a:t>As “novas orientações emergentes (dos Relatórios “</a:t>
            </a:r>
            <a:r>
              <a:rPr lang="pt-PT" sz="3200" b="1" dirty="0" err="1">
                <a:solidFill>
                  <a:srgbClr val="3488A0"/>
                </a:solidFill>
              </a:rPr>
              <a:t>Letta</a:t>
            </a:r>
            <a:r>
              <a:rPr lang="pt-PT" sz="3200" b="1" dirty="0">
                <a:solidFill>
                  <a:srgbClr val="3488A0"/>
                </a:solidFill>
              </a:rPr>
              <a:t>” e “Draghi” até à “Agenda para Rearmar a Europa”)</a:t>
            </a:r>
            <a:r>
              <a:rPr lang="pt-pt" sz="3200" b="1" dirty="0">
                <a:solidFill>
                  <a:srgbClr val="3488A0"/>
                </a:solidFill>
              </a:rPr>
              <a:t>: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D72BDE4-2098-0BE6-8BEE-8EC9C949E849}"/>
              </a:ext>
            </a:extLst>
          </p:cNvPr>
          <p:cNvSpPr txBox="1">
            <a:spLocks/>
          </p:cNvSpPr>
          <p:nvPr/>
        </p:nvSpPr>
        <p:spPr>
          <a:xfrm>
            <a:off x="727969" y="1606859"/>
            <a:ext cx="10816438" cy="53266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34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Uma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 “política económica”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orientada para a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competitividade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baseada em investimentos acrescidos nos sectores estruturantes e nas actividades da “nova economia”, apostando, em especial, na criação de “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campeões europeus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capazes de competir com americanos e chineses;</a:t>
            </a:r>
          </a:p>
          <a:p>
            <a:pPr marL="266700" indent="-26352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Uma Europa com maior “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autonomia estratégica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e mais autocentrada quer no plano económico, quer no geopolítico, visando, reforçar a capacidade produtiva interna, reduzir a dependência de componentes importadas e concentrar mais as trocas  no seu </a:t>
            </a:r>
            <a:r>
              <a:rPr lang="pt-PT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mercado único” (criando, onde necessário, barreiras à entrada indesejável de produtos e de investimentos);</a:t>
            </a:r>
          </a:p>
          <a:p>
            <a:pPr marL="177800" indent="-176213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Uma Europa com capacidade de se defender militarmente de ataques externos, realizando, no curto e no médio prazo, um aumento significativo das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despesas com armamento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76129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1A29C-3DA6-8ED8-F719-A9472169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63B2469-370A-A9C3-A12A-ED56FD3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69" y="121827"/>
            <a:ext cx="11097087" cy="1048211"/>
          </a:xfrm>
        </p:spPr>
        <p:txBody>
          <a:bodyPr rtlCol="0">
            <a:normAutofit/>
          </a:bodyPr>
          <a:lstStyle/>
          <a:p>
            <a:pPr marL="444500" indent="-444500" rtl="0"/>
            <a:r>
              <a:rPr lang="pt-pt" sz="3200" b="1" dirty="0">
                <a:solidFill>
                  <a:schemeClr val="accent1"/>
                </a:solidFill>
              </a:rPr>
              <a:t>5. </a:t>
            </a:r>
            <a:r>
              <a:rPr lang="pt-PT" sz="3200" b="1" dirty="0">
                <a:solidFill>
                  <a:srgbClr val="3488A0"/>
                </a:solidFill>
              </a:rPr>
              <a:t>Os impactos previsíveis nos outros pilares da actual política europeia (Flexibilização ou reconfiguração):</a:t>
            </a:r>
            <a:endParaRPr lang="pt-pt" sz="3200" b="1" dirty="0">
              <a:solidFill>
                <a:srgbClr val="3488A0"/>
              </a:solidFill>
            </a:endParaRP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7F8CD7-7047-557E-63B4-886245501E1C}"/>
              </a:ext>
            </a:extLst>
          </p:cNvPr>
          <p:cNvSpPr txBox="1">
            <a:spLocks/>
          </p:cNvSpPr>
          <p:nvPr/>
        </p:nvSpPr>
        <p:spPr>
          <a:xfrm>
            <a:off x="479394" y="1642370"/>
            <a:ext cx="10816438" cy="4989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6213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Necessidade de um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 acrescido ao endividamento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obrigando a reformular as </a:t>
            </a:r>
            <a:r>
              <a:rPr lang="pt-PT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actuais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regras do PEC (em matéria de défices orçamentais e, inevitavelmente, em relação aos valores da dívida), sendo que, com os </a:t>
            </a:r>
            <a:r>
              <a:rPr lang="pt-PT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actuais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juros do mercado, o diferencial entre os países e a dívida contraída pela C.E. é diminuto;</a:t>
            </a:r>
          </a:p>
          <a:p>
            <a:pPr marL="177800" indent="-176213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Uma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redistribuição de recursos comunitários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(por países e objectivos), </a:t>
            </a:r>
            <a:r>
              <a:rPr lang="pt-PT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afectando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previsivelmente a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 de convergência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as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sociais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aliás, poderão ter tendência a agravar-se pelo efeito de esperados choques assimétricos resultantes da nova política económica;</a:t>
            </a:r>
          </a:p>
          <a:p>
            <a:pPr marL="177800" indent="-176213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Uma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das trocas da U.E. com o exterior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 política de armamento não deverá alimentar as exportações para fora da Europa), com uma redução dos </a:t>
            </a:r>
            <a:r>
              <a:rPr lang="pt-PT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actuais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superávites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comerciais e com uma política baseada em </a:t>
            </a:r>
            <a:r>
              <a:rPr lang="pt-P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acordos bilaterais</a:t>
            </a:r>
            <a:r>
              <a:rPr lang="pt-P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com aplicação da regra da reciprocidade/retaliação (factor de potencial instabilidade nas relações internacionais).</a:t>
            </a:r>
          </a:p>
        </p:txBody>
      </p:sp>
    </p:spTree>
    <p:extLst>
      <p:ext uri="{BB962C8B-B14F-4D97-AF65-F5344CB8AC3E}">
        <p14:creationId xmlns:p14="http://schemas.microsoft.com/office/powerpoint/2010/main" val="1747321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0F9DCD-C564-2A2E-75A2-16C6E3871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3">
            <a:extLst>
              <a:ext uri="{FF2B5EF4-FFF2-40B4-BE49-F238E27FC236}">
                <a16:creationId xmlns:a16="http://schemas.microsoft.com/office/drawing/2014/main" id="{0DC35AD4-67DA-95F0-17A7-D278C70EE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39" y="1309037"/>
            <a:ext cx="11022530" cy="5457524"/>
          </a:xfrm>
        </p:spPr>
        <p:txBody>
          <a:bodyPr>
            <a:normAutofit/>
          </a:bodyPr>
          <a:lstStyle/>
          <a:p>
            <a:pPr marL="266700" indent="-265113" algn="just">
              <a:lnSpc>
                <a:spcPct val="115000"/>
              </a:lnSpc>
              <a:spcAft>
                <a:spcPts val="800"/>
              </a:spcAft>
              <a:buNone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C.E. fez seu o núcleo central das propostas do Relatório “Draghi”, em especial as que se referem: à necessidade de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centralizar as decisões</a:t>
            </a:r>
            <a:r>
              <a:rPr lang="pt-PT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rever a legislação que condiciona a livre circulação de bens e serviços;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aumento do orçamento comunitário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discurso de “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ruptura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 o passado”, é moderado, 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adoptando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uma postura mais evolucionista: o foco é colocado na intensidade das políticas (ou seja, não enfatiza a mudança de “modelo económico”);</a:t>
            </a:r>
          </a:p>
          <a:p>
            <a:pPr marL="266700" indent="-265113" algn="just">
              <a:lnSpc>
                <a:spcPct val="115000"/>
              </a:lnSpc>
              <a:spcAft>
                <a:spcPts val="800"/>
              </a:spcAft>
              <a:buNone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	De referir que a </a:t>
            </a:r>
            <a:r>
              <a:rPr lang="pt-P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 política de defesa 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(ainda com contornos bastante imprecisos e não sendo conhecida a adesão dos diversos países da U.E.) não vem alterar o sentido geral da política defendida no Relatório Draghi. Ao invés, ela contribui para acelerar a mudança prevista, apenas podendo haver  uma reorientação nas prioridades de investimento (fica mais clara a necessidade de rever a política financeira da U.E.);</a:t>
            </a:r>
          </a:p>
          <a:p>
            <a:pPr marL="266700" indent="-265113" algn="just">
              <a:lnSpc>
                <a:spcPct val="115000"/>
              </a:lnSpc>
              <a:spcAft>
                <a:spcPts val="800"/>
              </a:spcAft>
              <a:buNone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	Contudo, as mudanças não são acompanhadas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uma definição clara das 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relações externas (apenas tornando explícito que a Rússia e a China são os adversários a combater). Isolacionismo? Que relações com os E.U.A.? E com o «grupo de Xangai»? E com a Índia? E com a América do Sul (Mercosul)? A U.E. 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adoptará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políticas meramente </a:t>
            </a:r>
            <a:r>
              <a:rPr lang="pt-PT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reactivas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terá alguma capacidade de iniciativa?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8B2EB1-68B2-84CB-DC21-2F43B32C1E01}"/>
              </a:ext>
            </a:extLst>
          </p:cNvPr>
          <p:cNvSpPr txBox="1">
            <a:spLocks/>
          </p:cNvSpPr>
          <p:nvPr/>
        </p:nvSpPr>
        <p:spPr>
          <a:xfrm>
            <a:off x="656123" y="123691"/>
            <a:ext cx="10058400" cy="10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452438" indent="-452438"/>
            <a:r>
              <a:rPr lang="pt-pt" sz="3200" b="1" dirty="0">
                <a:solidFill>
                  <a:schemeClr val="accent1"/>
                </a:solidFill>
              </a:rPr>
              <a:t>6. </a:t>
            </a:r>
            <a:r>
              <a:rPr lang="pt-PT" sz="3200" b="1" dirty="0">
                <a:solidFill>
                  <a:srgbClr val="3488A0"/>
                </a:solidFill>
              </a:rPr>
              <a:t>O redesenhar das prioridades pela C.E.:</a:t>
            </a:r>
            <a:endParaRPr lang="pt-pt" sz="3200" b="1" dirty="0">
              <a:solidFill>
                <a:srgbClr val="3488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D6916D-B8ED-304F-0F89-B5D92F113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3">
            <a:extLst>
              <a:ext uri="{FF2B5EF4-FFF2-40B4-BE49-F238E27FC236}">
                <a16:creationId xmlns:a16="http://schemas.microsoft.com/office/drawing/2014/main" id="{B24F3152-EF35-49F8-8AD4-0CB469A6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85" y="1415569"/>
            <a:ext cx="11022530" cy="5100641"/>
          </a:xfrm>
        </p:spPr>
        <p:txBody>
          <a:bodyPr>
            <a:normAutofit/>
          </a:bodyPr>
          <a:lstStyle/>
          <a:p>
            <a:pPr marL="266700" indent="-265113" algn="just">
              <a:lnSpc>
                <a:spcPct val="115000"/>
              </a:lnSpc>
              <a:spcAft>
                <a:spcPts val="800"/>
              </a:spcAft>
              <a:buNone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-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Consegue a U.E. abandonar o seu modelo “</a:t>
            </a:r>
            <a:r>
              <a:rPr lang="pt-PT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neo-mercantilista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ou de uma competitividade alicerçada em vantagens comparativas para o mesmo conjunto de bens ou ficará refém dos sectores </a:t>
            </a:r>
            <a:r>
              <a:rPr lang="pt-PT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actuais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sem conseguir ter um papel liderante nas actividades do digital? </a:t>
            </a:r>
            <a:endParaRPr lang="pt-P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4487" indent="-342900" algn="just">
              <a:lnSpc>
                <a:spcPct val="115000"/>
              </a:lnSpc>
              <a:spcAft>
                <a:spcPts val="800"/>
              </a:spcAft>
              <a:buFontTx/>
              <a:buChar char="-"/>
              <a:tabLst>
                <a:tab pos="266700" algn="l"/>
              </a:tabLst>
            </a:pP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 “nova política” da U.E. a coberto de uma nova crise das dívidas soberanas (agora já não confinada aos “países do sul” mas </a:t>
            </a:r>
            <a:r>
              <a:rPr lang="pt-PT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afectando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sobretudo, as grandes economias do euro)?</a:t>
            </a:r>
          </a:p>
          <a:p>
            <a:pPr marL="344487" indent="-342900" algn="just">
              <a:lnSpc>
                <a:spcPct val="115000"/>
              </a:lnSpc>
              <a:spcAft>
                <a:spcPts val="800"/>
              </a:spcAft>
              <a:buFontTx/>
              <a:buChar char="-"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preservar as políticas de convergência e do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Estado Social»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basilares no projecto europeu e intimamente conectadas com o funcionamento dos regimes democráticos?</a:t>
            </a:r>
          </a:p>
          <a:p>
            <a:pPr marL="344487" indent="-342900" algn="just">
              <a:lnSpc>
                <a:spcPct val="115000"/>
              </a:lnSpc>
              <a:spcAft>
                <a:spcPts val="800"/>
              </a:spcAft>
              <a:buFontTx/>
              <a:buChar char="-"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a  consistência das políticas de defesa enunciadas e qual o seu grau de concreticidade e de eficiência?</a:t>
            </a:r>
          </a:p>
          <a:p>
            <a:pPr marL="344487" indent="-342900" algn="just">
              <a:lnSpc>
                <a:spcPct val="115000"/>
              </a:lnSpc>
              <a:spcAft>
                <a:spcPts val="800"/>
              </a:spcAft>
              <a:buFontTx/>
              <a:buChar char="-"/>
              <a:tabLst>
                <a:tab pos="266700" algn="l"/>
              </a:tabLst>
            </a:pP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política externa adoptar? Que parceiros externos privilegiar? Pode a Europa “ser grande” de costas </a:t>
            </a:r>
            <a:r>
              <a:rPr lang="pt-P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P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oltadas, simultaneamente, em relação à Rússia, aos E.U.A. e à China?</a:t>
            </a:r>
            <a:endParaRPr lang="pt-PT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5390D6-4726-E6E5-C50E-513B34755402}"/>
              </a:ext>
            </a:extLst>
          </p:cNvPr>
          <p:cNvSpPr txBox="1">
            <a:spLocks/>
          </p:cNvSpPr>
          <p:nvPr/>
        </p:nvSpPr>
        <p:spPr>
          <a:xfrm>
            <a:off x="656123" y="123691"/>
            <a:ext cx="10058400" cy="10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452438" indent="-452438"/>
            <a:r>
              <a:rPr lang="pt-pt" sz="3200" b="1" dirty="0">
                <a:solidFill>
                  <a:schemeClr val="accent1"/>
                </a:solidFill>
              </a:rPr>
              <a:t>7. </a:t>
            </a:r>
            <a:r>
              <a:rPr lang="pt-PT" sz="3200" b="1" dirty="0">
                <a:solidFill>
                  <a:srgbClr val="3488A0"/>
                </a:solidFill>
              </a:rPr>
              <a:t>Algumas questões para debate:</a:t>
            </a:r>
            <a:endParaRPr lang="pt-pt" sz="3200" b="1" dirty="0">
              <a:solidFill>
                <a:srgbClr val="3488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15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59_TF78438558" id="{06B511F0-5D11-447A-9070-C5A5735B0298}" vid="{B20FAA58-8124-4199-9056-BBE77EACBBB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{FC4B7918-C0C3-4BE2-AE43-8C8D0AF11A4B}tf78438558_win32</Template>
  <TotalTime>484</TotalTime>
  <Words>1257</Words>
  <Application>Microsoft Office PowerPoint</Application>
  <PresentationFormat>Ecrã Panorâmico</PresentationFormat>
  <Paragraphs>35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Garamond</vt:lpstr>
      <vt:lpstr>SavonVTI</vt:lpstr>
      <vt:lpstr> “que futuro para a europa?”</vt:lpstr>
      <vt:lpstr>1. O ponto de partida para a discussão:</vt:lpstr>
      <vt:lpstr>2. Os “velhos” pilares da política da U.E.:</vt:lpstr>
      <vt:lpstr>3. O diagnóstico severo do Relatório “Draghi”:</vt:lpstr>
      <vt:lpstr>De acordo com o volume de negócios (triliões de dólares)</vt:lpstr>
      <vt:lpstr>4. As “novas orientações emergentes (dos Relatórios “Letta” e “Draghi” até à “Agenda para Rearmar a Europa”):</vt:lpstr>
      <vt:lpstr>5. Os impactos previsíveis nos outros pilares da actual política europeia (Flexibilização ou reconfiguração):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Ascensão</dc:creator>
  <cp:lastModifiedBy>Sandra Ascensão</cp:lastModifiedBy>
  <cp:revision>12</cp:revision>
  <cp:lastPrinted>2025-04-08T10:48:46Z</cp:lastPrinted>
  <dcterms:created xsi:type="dcterms:W3CDTF">2025-03-18T14:49:24Z</dcterms:created>
  <dcterms:modified xsi:type="dcterms:W3CDTF">2025-04-08T10:50:34Z</dcterms:modified>
</cp:coreProperties>
</file>