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7"/>
  </p:notesMasterIdLst>
  <p:handoutMasterIdLst>
    <p:handoutMasterId r:id="rId18"/>
  </p:handoutMasterIdLst>
  <p:sldIdLst>
    <p:sldId id="267" r:id="rId5"/>
    <p:sldId id="265" r:id="rId6"/>
    <p:sldId id="266" r:id="rId7"/>
    <p:sldId id="259" r:id="rId8"/>
    <p:sldId id="261" r:id="rId9"/>
    <p:sldId id="279" r:id="rId10"/>
    <p:sldId id="280" r:id="rId11"/>
    <p:sldId id="264" r:id="rId12"/>
    <p:sldId id="270" r:id="rId13"/>
    <p:sldId id="281" r:id="rId14"/>
    <p:sldId id="282" r:id="rId15"/>
    <p:sldId id="283" r:id="rId16"/>
  </p:sldIdLst>
  <p:sldSz cx="12192000" cy="6858000"/>
  <p:notesSz cx="6797675" cy="9926638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167ffb91adcf16/Documentos/Nova-fase/FMI/pib-1980-2024-3-4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167ffb91adcf16/Documentos/Nova-fase/FMI/pib-1980-2024-3-4-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167ffb91adcf16/Documentos/Nova-fase/FMI/pib-1980-2024-3-4-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167ffb91adcf16/Documentos/Nova-fase/EUA/riqueza-anual-por%20percent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167ffb91adcf16/Documentos/Nova-fase/FMI/pib-1980-2024-3-4-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'Sintese-1'!$A$8</c:f>
              <c:strCache>
                <c:ptCount val="1"/>
                <c:pt idx="0">
                  <c:v>Estrutura do PIB 1989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'Sintese-1'!$B$3:$J$3</c:f>
              <c:strCache>
                <c:ptCount val="9"/>
                <c:pt idx="0">
                  <c:v>China</c:v>
                </c:pt>
                <c:pt idx="1">
                  <c:v>Alemanha</c:v>
                </c:pt>
                <c:pt idx="2">
                  <c:v>França</c:v>
                </c:pt>
                <c:pt idx="3">
                  <c:v>Itália</c:v>
                </c:pt>
                <c:pt idx="4">
                  <c:v>União Europeia</c:v>
                </c:pt>
                <c:pt idx="5">
                  <c:v>Reino Unido</c:v>
                </c:pt>
                <c:pt idx="6">
                  <c:v>EUA</c:v>
                </c:pt>
                <c:pt idx="7">
                  <c:v>Japão</c:v>
                </c:pt>
                <c:pt idx="8">
                  <c:v>India</c:v>
                </c:pt>
              </c:strCache>
            </c:strRef>
          </c:cat>
          <c:val>
            <c:numRef>
              <c:f>'Sintese-1'!$B$8:$J$8</c:f>
              <c:numCache>
                <c:formatCode>0.0%</c:formatCode>
                <c:ptCount val="9"/>
                <c:pt idx="0">
                  <c:v>2.2730656406368451E-2</c:v>
                </c:pt>
                <c:pt idx="1">
                  <c:v>6.2608774684265983E-2</c:v>
                </c:pt>
                <c:pt idx="2">
                  <c:v>5.0488966096455513E-2</c:v>
                </c:pt>
                <c:pt idx="3">
                  <c:v>4.6283412658452414E-2</c:v>
                </c:pt>
                <c:pt idx="4">
                  <c:v>0.25003483915374169</c:v>
                </c:pt>
                <c:pt idx="5">
                  <c:v>4.9988939281841629E-2</c:v>
                </c:pt>
                <c:pt idx="6">
                  <c:v>0.2798840437866521</c:v>
                </c:pt>
                <c:pt idx="7">
                  <c:v>0.15426241480654854</c:v>
                </c:pt>
                <c:pt idx="8">
                  <c:v>1.4686917182134829E-2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C-4B7C-83EC-4118256C0263}"/>
            </c:ext>
          </c:extLst>
        </c:ser>
        <c:ser>
          <c:idx val="1"/>
          <c:order val="1"/>
          <c:tx>
            <c:strRef>
              <c:f>'Sintese-1'!$A$9</c:f>
              <c:strCache>
                <c:ptCount val="1"/>
                <c:pt idx="0">
                  <c:v>Estrutura do PIB 2024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'Sintese-1'!$B$3:$J$3</c:f>
              <c:strCache>
                <c:ptCount val="9"/>
                <c:pt idx="0">
                  <c:v>China</c:v>
                </c:pt>
                <c:pt idx="1">
                  <c:v>Alemanha</c:v>
                </c:pt>
                <c:pt idx="2">
                  <c:v>França</c:v>
                </c:pt>
                <c:pt idx="3">
                  <c:v>Itália</c:v>
                </c:pt>
                <c:pt idx="4">
                  <c:v>União Europeia</c:v>
                </c:pt>
                <c:pt idx="5">
                  <c:v>Reino Unido</c:v>
                </c:pt>
                <c:pt idx="6">
                  <c:v>EUA</c:v>
                </c:pt>
                <c:pt idx="7">
                  <c:v>Japão</c:v>
                </c:pt>
                <c:pt idx="8">
                  <c:v>India</c:v>
                </c:pt>
              </c:strCache>
            </c:strRef>
          </c:cat>
          <c:val>
            <c:numRef>
              <c:f>'Sintese-1'!$B$9:$J$9</c:f>
              <c:numCache>
                <c:formatCode>0.0%</c:formatCode>
                <c:ptCount val="9"/>
                <c:pt idx="0">
                  <c:v>0.16602345079719547</c:v>
                </c:pt>
                <c:pt idx="1">
                  <c:v>4.2793218892687106E-2</c:v>
                </c:pt>
                <c:pt idx="2">
                  <c:v>2.8838426850191091E-2</c:v>
                </c:pt>
                <c:pt idx="3">
                  <c:v>2.1591894201708151E-2</c:v>
                </c:pt>
                <c:pt idx="4">
                  <c:v>0.17628834765374599</c:v>
                </c:pt>
                <c:pt idx="5">
                  <c:v>3.2594810071856231E-2</c:v>
                </c:pt>
                <c:pt idx="6">
                  <c:v>0.26500523804520271</c:v>
                </c:pt>
                <c:pt idx="7">
                  <c:v>3.6979031874053603E-2</c:v>
                </c:pt>
                <c:pt idx="8">
                  <c:v>3.5334874878157133E-2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2C-4B7C-83EC-4118256C0263}"/>
            </c:ext>
          </c:extLst>
        </c:ser>
        <c:ser>
          <c:idx val="2"/>
          <c:order val="2"/>
          <c:tx>
            <c:strRef>
              <c:f>'Sintese-1'!$A$10</c:f>
              <c:strCache>
                <c:ptCount val="1"/>
                <c:pt idx="0">
                  <c:v>Variação da Estrutura 1989 - 2024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accent6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'Sintese-1'!$B$3:$J$3</c:f>
              <c:strCache>
                <c:ptCount val="9"/>
                <c:pt idx="0">
                  <c:v>China</c:v>
                </c:pt>
                <c:pt idx="1">
                  <c:v>Alemanha</c:v>
                </c:pt>
                <c:pt idx="2">
                  <c:v>França</c:v>
                </c:pt>
                <c:pt idx="3">
                  <c:v>Itália</c:v>
                </c:pt>
                <c:pt idx="4">
                  <c:v>União Europeia</c:v>
                </c:pt>
                <c:pt idx="5">
                  <c:v>Reino Unido</c:v>
                </c:pt>
                <c:pt idx="6">
                  <c:v>EUA</c:v>
                </c:pt>
                <c:pt idx="7">
                  <c:v>Japão</c:v>
                </c:pt>
                <c:pt idx="8">
                  <c:v>India</c:v>
                </c:pt>
              </c:strCache>
            </c:strRef>
          </c:cat>
          <c:val>
            <c:numRef>
              <c:f>'Sintese-1'!$B$10:$J$10</c:f>
              <c:numCache>
                <c:formatCode>0.0%</c:formatCode>
                <c:ptCount val="9"/>
                <c:pt idx="0">
                  <c:v>0.14329279439082701</c:v>
                </c:pt>
                <c:pt idx="1">
                  <c:v>-1.9815555791578877E-2</c:v>
                </c:pt>
                <c:pt idx="2">
                  <c:v>-2.1650539246264422E-2</c:v>
                </c:pt>
                <c:pt idx="3">
                  <c:v>-2.4691518456744263E-2</c:v>
                </c:pt>
                <c:pt idx="4">
                  <c:v>-7.3746491499995709E-2</c:v>
                </c:pt>
                <c:pt idx="5">
                  <c:v>-1.7394129209985398E-2</c:v>
                </c:pt>
                <c:pt idx="6">
                  <c:v>-1.4878805741449397E-2</c:v>
                </c:pt>
                <c:pt idx="7">
                  <c:v>-0.11728338293249493</c:v>
                </c:pt>
                <c:pt idx="8">
                  <c:v>2.0647957696022304E-2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2C-4B7C-83EC-4118256C0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724240"/>
        <c:axId val="376727600"/>
      </c:barChart>
      <c:catAx>
        <c:axId val="37672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76727600"/>
        <c:crosses val="autoZero"/>
        <c:auto val="1"/>
        <c:lblAlgn val="ctr"/>
        <c:lblOffset val="100"/>
        <c:noMultiLvlLbl val="0"/>
      </c:catAx>
      <c:valAx>
        <c:axId val="3767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7672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'Sintese-1'!$A$6</c:f>
              <c:strCache>
                <c:ptCount val="1"/>
                <c:pt idx="0">
                  <c:v>Variação PIB 1989-2024 (triliões $)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'Sintese-1'!$B$3:$J$3</c:f>
              <c:strCache>
                <c:ptCount val="9"/>
                <c:pt idx="0">
                  <c:v>China</c:v>
                </c:pt>
                <c:pt idx="1">
                  <c:v>Alemanha</c:v>
                </c:pt>
                <c:pt idx="2">
                  <c:v>França</c:v>
                </c:pt>
                <c:pt idx="3">
                  <c:v>Itália</c:v>
                </c:pt>
                <c:pt idx="4">
                  <c:v>União Europeia</c:v>
                </c:pt>
                <c:pt idx="5">
                  <c:v>Reino Unido</c:v>
                </c:pt>
                <c:pt idx="6">
                  <c:v>EUA</c:v>
                </c:pt>
                <c:pt idx="7">
                  <c:v>Japão</c:v>
                </c:pt>
                <c:pt idx="8">
                  <c:v>India</c:v>
                </c:pt>
              </c:strCache>
            </c:strRef>
          </c:cat>
          <c:val>
            <c:numRef>
              <c:f>'Sintese-1'!$B$6:$J$6</c:f>
              <c:numCache>
                <c:formatCode>0.0</c:formatCode>
                <c:ptCount val="9"/>
                <c:pt idx="0">
                  <c:v>17.815177000000002</c:v>
                </c:pt>
                <c:pt idx="1">
                  <c:v>3.448032</c:v>
                </c:pt>
                <c:pt idx="2">
                  <c:v>2.1563970000000001</c:v>
                </c:pt>
                <c:pt idx="3">
                  <c:v>1.4435790000000002</c:v>
                </c:pt>
                <c:pt idx="4">
                  <c:v>14.363230000000001</c:v>
                </c:pt>
                <c:pt idx="5">
                  <c:v>2.5799219999999998</c:v>
                </c:pt>
                <c:pt idx="6">
                  <c:v>23.526178999999999</c:v>
                </c:pt>
                <c:pt idx="7">
                  <c:v>0.96063900000000002</c:v>
                </c:pt>
                <c:pt idx="8">
                  <c:v>3.5930870000000001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14-4454-A4DD-087C036B7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1410352"/>
        <c:axId val="1321409392"/>
      </c:barChart>
      <c:lineChart>
        <c:grouping val="standard"/>
        <c:varyColors val="0"/>
        <c:ser>
          <c:idx val="1"/>
          <c:order val="1"/>
          <c:tx>
            <c:strRef>
              <c:f>'Sintese-1'!$A$7</c:f>
              <c:strCache>
                <c:ptCount val="1"/>
                <c:pt idx="0">
                  <c:v>Estrutura da Variação 1989 - 2024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 w="190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'Sintese-1'!$B$7:$J$7</c:f>
              <c:numCache>
                <c:formatCode>0.0%</c:formatCode>
                <c:ptCount val="9"/>
                <c:pt idx="0">
                  <c:v>0.1981489722004259</c:v>
                </c:pt>
                <c:pt idx="1">
                  <c:v>3.8350671279560052E-2</c:v>
                </c:pt>
                <c:pt idx="2">
                  <c:v>2.3984485206410344E-2</c:v>
                </c:pt>
                <c:pt idx="3">
                  <c:v>1.6056180364647437E-2</c:v>
                </c:pt>
                <c:pt idx="4">
                  <c:v>0.15975475640676054</c:v>
                </c:pt>
                <c:pt idx="5">
                  <c:v>2.8695134079064558E-2</c:v>
                </c:pt>
                <c:pt idx="6">
                  <c:v>0.26166948488096653</c:v>
                </c:pt>
                <c:pt idx="7">
                  <c:v>1.0684689268349392E-2</c:v>
                </c:pt>
                <c:pt idx="8">
                  <c:v>3.9964042797706226E-2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4-4454-A4DD-087C036B7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138144"/>
        <c:axId val="384137184"/>
      </c:lineChart>
      <c:catAx>
        <c:axId val="132141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321409392"/>
        <c:crosses val="autoZero"/>
        <c:auto val="1"/>
        <c:lblAlgn val="ctr"/>
        <c:lblOffset val="100"/>
        <c:noMultiLvlLbl val="0"/>
      </c:catAx>
      <c:valAx>
        <c:axId val="132140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321410352"/>
        <c:crosses val="autoZero"/>
        <c:crossBetween val="between"/>
      </c:valAx>
      <c:valAx>
        <c:axId val="384137184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84138144"/>
        <c:crosses val="max"/>
        <c:crossBetween val="between"/>
      </c:valAx>
      <c:catAx>
        <c:axId val="384138144"/>
        <c:scaling>
          <c:orientation val="minMax"/>
        </c:scaling>
        <c:delete val="1"/>
        <c:axPos val="b"/>
        <c:majorTickMark val="none"/>
        <c:minorTickMark val="none"/>
        <c:tickLblPos val="nextTo"/>
        <c:crossAx val="3841371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'Sintese-2'!$F$2</c:f>
              <c:strCache>
                <c:ptCount val="1"/>
                <c:pt idx="0">
                  <c:v>Patrimonio Total Familias Americanas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A4-4AB9-85B9-379E4168ED7E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A4-4AB9-85B9-379E4168ED7E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A4-4AB9-85B9-379E4168ED7E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A4-4AB9-85B9-379E4168ED7E}"/>
                </c:ext>
              </c:extLst>
            </c:dLbl>
            <c:dLbl>
              <c:idx val="3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A4-4AB9-85B9-379E4168ED7E}"/>
                </c:ext>
              </c:extLst>
            </c:dLbl>
            <c:dLbl>
              <c:idx val="3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7A4-4AB9-85B9-379E4168ED7E}"/>
                </c:ext>
              </c:extLst>
            </c:dLbl>
            <c:dLbl>
              <c:idx val="3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A4-4AB9-85B9-379E4168ED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'Sintese-2'!$E$3:$E$38</c:f>
              <c:numCache>
                <c:formatCode>0</c:formatCode>
                <c:ptCount val="36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  <c:pt idx="35">
                  <c:v>2024</c:v>
                </c:pt>
              </c:numCache>
            </c:numRef>
          </c:cat>
          <c:val>
            <c:numRef>
              <c:f>'Sintese-2'!$F$3:$F$38</c:f>
              <c:numCache>
                <c:formatCode>0</c:formatCode>
                <c:ptCount val="36"/>
                <c:pt idx="0">
                  <c:v>24.041248</c:v>
                </c:pt>
                <c:pt idx="1">
                  <c:v>24.950814999999999</c:v>
                </c:pt>
                <c:pt idx="2">
                  <c:v>26.620474000000002</c:v>
                </c:pt>
                <c:pt idx="3">
                  <c:v>27.944661</c:v>
                </c:pt>
                <c:pt idx="4">
                  <c:v>29.647680999999999</c:v>
                </c:pt>
                <c:pt idx="5">
                  <c:v>30.870747000000001</c:v>
                </c:pt>
                <c:pt idx="6">
                  <c:v>33.351424999999999</c:v>
                </c:pt>
                <c:pt idx="7">
                  <c:v>35.640165000000003</c:v>
                </c:pt>
                <c:pt idx="8">
                  <c:v>39.011586000000001</c:v>
                </c:pt>
                <c:pt idx="9">
                  <c:v>43.121450000000003</c:v>
                </c:pt>
                <c:pt idx="10">
                  <c:v>47.455953000000001</c:v>
                </c:pt>
                <c:pt idx="11">
                  <c:v>49.126994000000003</c:v>
                </c:pt>
                <c:pt idx="12">
                  <c:v>51.341023</c:v>
                </c:pt>
                <c:pt idx="13">
                  <c:v>51.917355000000001</c:v>
                </c:pt>
                <c:pt idx="14">
                  <c:v>57.708855999999997</c:v>
                </c:pt>
                <c:pt idx="15">
                  <c:v>65.282679000000002</c:v>
                </c:pt>
                <c:pt idx="16">
                  <c:v>71.665695999999997</c:v>
                </c:pt>
                <c:pt idx="17">
                  <c:v>77.187174999999996</c:v>
                </c:pt>
                <c:pt idx="18">
                  <c:v>79.544390000000007</c:v>
                </c:pt>
                <c:pt idx="19">
                  <c:v>71.206286000000006</c:v>
                </c:pt>
                <c:pt idx="20">
                  <c:v>71.923664000000002</c:v>
                </c:pt>
                <c:pt idx="21">
                  <c:v>75.732549000000006</c:v>
                </c:pt>
                <c:pt idx="22">
                  <c:v>76.500862999999995</c:v>
                </c:pt>
                <c:pt idx="23">
                  <c:v>81.029000999999994</c:v>
                </c:pt>
                <c:pt idx="24">
                  <c:v>89.421993999999998</c:v>
                </c:pt>
                <c:pt idx="25">
                  <c:v>95.372693999999996</c:v>
                </c:pt>
                <c:pt idx="26">
                  <c:v>98.35033</c:v>
                </c:pt>
                <c:pt idx="27">
                  <c:v>103.57165500000001</c:v>
                </c:pt>
                <c:pt idx="28">
                  <c:v>112.348067</c:v>
                </c:pt>
                <c:pt idx="29">
                  <c:v>113.430295</c:v>
                </c:pt>
                <c:pt idx="30">
                  <c:v>125.930635</c:v>
                </c:pt>
                <c:pt idx="31">
                  <c:v>140.09869900000001</c:v>
                </c:pt>
                <c:pt idx="32">
                  <c:v>159.60539299999999</c:v>
                </c:pt>
                <c:pt idx="33">
                  <c:v>154.287432</c:v>
                </c:pt>
                <c:pt idx="34">
                  <c:v>165.867153</c:v>
                </c:pt>
                <c:pt idx="35">
                  <c:v>179.74573699999999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4-4AB9-85B9-379E4168E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79552"/>
        <c:axId val="359576192"/>
      </c:barChart>
      <c:catAx>
        <c:axId val="35957955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59576192"/>
        <c:crosses val="autoZero"/>
        <c:auto val="1"/>
        <c:lblAlgn val="ctr"/>
        <c:lblOffset val="100"/>
        <c:noMultiLvlLbl val="0"/>
      </c:catAx>
      <c:valAx>
        <c:axId val="35957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5957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AB-46A9-9E77-428B05F5A235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AB-46A9-9E77-428B05F5A235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AB-46A9-9E77-428B05F5A235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AB-46A9-9E77-428B05F5A235}"/>
                </c:ext>
              </c:extLst>
            </c:dLbl>
            <c:dLbl>
              <c:idx val="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AB-46A9-9E77-428B05F5A235}"/>
                </c:ext>
              </c:extLst>
            </c:dLbl>
            <c:dLbl>
              <c:idx val="3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AB-46A9-9E77-428B05F5A235}"/>
                </c:ext>
              </c:extLst>
            </c:dLbl>
            <c:dLbl>
              <c:idx val="3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AB-46A9-9E77-428B05F5A235}"/>
                </c:ext>
              </c:extLst>
            </c:dLbl>
            <c:dLbl>
              <c:idx val="3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AB-46A9-9E77-428B05F5A2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'Patrimonio Total'!$L$4:$L$39</c:f>
              <c:numCache>
                <c:formatCode>0</c:formatCode>
                <c:ptCount val="36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  <c:pt idx="35">
                  <c:v>2024</c:v>
                </c:pt>
              </c:numCache>
            </c:numRef>
          </c:cat>
          <c:val>
            <c:numRef>
              <c:f>'Patrimonio Total'!$T$4:$T$39</c:f>
              <c:numCache>
                <c:formatCode>0</c:formatCode>
                <c:ptCount val="36"/>
                <c:pt idx="0">
                  <c:v>53.719873777777778</c:v>
                </c:pt>
                <c:pt idx="1">
                  <c:v>53.198330173852568</c:v>
                </c:pt>
                <c:pt idx="2">
                  <c:v>54.745031963240294</c:v>
                </c:pt>
                <c:pt idx="3">
                  <c:v>56.05811525436242</c:v>
                </c:pt>
                <c:pt idx="4">
                  <c:v>58.02721751134154</c:v>
                </c:pt>
                <c:pt idx="5">
                  <c:v>59.146337100376414</c:v>
                </c:pt>
                <c:pt idx="6">
                  <c:v>62.389823048271751</c:v>
                </c:pt>
                <c:pt idx="7">
                  <c:v>64.958708919840817</c:v>
                </c:pt>
                <c:pt idx="8">
                  <c:v>69.621956251599144</c:v>
                </c:pt>
                <c:pt idx="9">
                  <c:v>75.932658571428561</c:v>
                </c:pt>
                <c:pt idx="10">
                  <c:v>81.883425220116621</c:v>
                </c:pt>
                <c:pt idx="11">
                  <c:v>81.908761371747204</c:v>
                </c:pt>
                <c:pt idx="12">
                  <c:v>83.742288769265841</c:v>
                </c:pt>
                <c:pt idx="13">
                  <c:v>83.626372452531641</c:v>
                </c:pt>
                <c:pt idx="14">
                  <c:v>91.056276097044559</c:v>
                </c:pt>
                <c:pt idx="15">
                  <c:v>100.4976355308057</c:v>
                </c:pt>
                <c:pt idx="16">
                  <c:v>107.18925924537608</c:v>
                </c:pt>
                <c:pt idx="17">
                  <c:v>112.19066133720931</c:v>
                </c:pt>
                <c:pt idx="18">
                  <c:v>112.73020197521592</c:v>
                </c:pt>
                <c:pt idx="19">
                  <c:v>97.368082516031677</c:v>
                </c:pt>
                <c:pt idx="20">
                  <c:v>98.760852059701492</c:v>
                </c:pt>
                <c:pt idx="21">
                  <c:v>102.54846684682964</c:v>
                </c:pt>
                <c:pt idx="22">
                  <c:v>100.46672192403159</c:v>
                </c:pt>
                <c:pt idx="23">
                  <c:v>104.41603018821786</c:v>
                </c:pt>
                <c:pt idx="24">
                  <c:v>113.84505305491329</c:v>
                </c:pt>
                <c:pt idx="25">
                  <c:v>119.71329114742697</c:v>
                </c:pt>
                <c:pt idx="26">
                  <c:v>123.55585438822752</c:v>
                </c:pt>
                <c:pt idx="27">
                  <c:v>128.98167839710609</c:v>
                </c:pt>
                <c:pt idx="28">
                  <c:v>137.48225595650814</c:v>
                </c:pt>
                <c:pt idx="29">
                  <c:v>136.04232651587066</c:v>
                </c:pt>
                <c:pt idx="30">
                  <c:v>148.85575059894387</c:v>
                </c:pt>
                <c:pt idx="31">
                  <c:v>163.93697135425387</c:v>
                </c:pt>
                <c:pt idx="32">
                  <c:v>178.74783085980809</c:v>
                </c:pt>
                <c:pt idx="33">
                  <c:v>160.42386395454548</c:v>
                </c:pt>
                <c:pt idx="34">
                  <c:v>165.867153</c:v>
                </c:pt>
                <c:pt idx="35">
                  <c:v>179.74573699999999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AB-46A9-9E77-428B05F5A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577680"/>
        <c:axId val="416575760"/>
      </c:barChart>
      <c:catAx>
        <c:axId val="41657768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416575760"/>
        <c:crosses val="autoZero"/>
        <c:auto val="1"/>
        <c:lblAlgn val="ctr"/>
        <c:lblOffset val="100"/>
        <c:noMultiLvlLbl val="0"/>
      </c:catAx>
      <c:valAx>
        <c:axId val="41657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41657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'Sintese-2'!$E$51</c:f>
              <c:strCache>
                <c:ptCount val="1"/>
                <c:pt idx="0">
                  <c:v>Valor (Triliões dólares)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'Sintese-2'!$E$48:$H$48</c:f>
              <c:strCache>
                <c:ptCount val="4"/>
                <c:pt idx="0">
                  <c:v>Patrimonio Total Familias Americanas</c:v>
                </c:pt>
                <c:pt idx="1">
                  <c:v>PIB Mundial</c:v>
                </c:pt>
                <c:pt idx="2">
                  <c:v>PIB Americano</c:v>
                </c:pt>
                <c:pt idx="3">
                  <c:v>PIB Mundial Não Americano</c:v>
                </c:pt>
              </c:strCache>
            </c:strRef>
          </c:cat>
          <c:val>
            <c:numRef>
              <c:f>'Sintese-2'!$E$49:$H$49</c:f>
              <c:numCache>
                <c:formatCode>0</c:formatCode>
                <c:ptCount val="4"/>
                <c:pt idx="0">
                  <c:v>155.704489</c:v>
                </c:pt>
                <c:pt idx="1">
                  <c:v>89.907995999999997</c:v>
                </c:pt>
                <c:pt idx="2">
                  <c:v>23.526178999999999</c:v>
                </c:pt>
                <c:pt idx="3">
                  <c:v>66.381816999999998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5-4114-80DD-37A8F002F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19568"/>
        <c:axId val="389618608"/>
      </c:barChart>
      <c:lineChart>
        <c:grouping val="standard"/>
        <c:varyColors val="0"/>
        <c:ser>
          <c:idx val="1"/>
          <c:order val="1"/>
          <c:tx>
            <c:strRef>
              <c:f>'Sintese-2'!$E$52</c:f>
              <c:strCache>
                <c:ptCount val="1"/>
                <c:pt idx="0">
                  <c:v>Património / PIB</c:v>
                </c:pt>
              </c:strCache>
            </c:strRef>
          </c:tx>
          <c:spPr>
            <a:ln w="19050" cap="flat" cmpd="sng" algn="ctr">
              <a:noFill/>
              <a:prstDash val="solid"/>
              <a:miter lim="800000"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 w="190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'Sintese-2'!$E$48:$H$48</c:f>
              <c:strCache>
                <c:ptCount val="4"/>
                <c:pt idx="0">
                  <c:v>Patrimonio Total Familias Americanas</c:v>
                </c:pt>
                <c:pt idx="1">
                  <c:v>PIB Mundial</c:v>
                </c:pt>
                <c:pt idx="2">
                  <c:v>PIB Americano</c:v>
                </c:pt>
                <c:pt idx="3">
                  <c:v>PIB Mundial Não Americano</c:v>
                </c:pt>
              </c:strCache>
            </c:strRef>
          </c:cat>
          <c:val>
            <c:numRef>
              <c:f>'Sintese-2'!$E$50:$H$50</c:f>
              <c:numCache>
                <c:formatCode>0.0</c:formatCode>
                <c:ptCount val="4"/>
                <c:pt idx="1">
                  <c:v>1.7318202599021337</c:v>
                </c:pt>
                <c:pt idx="2">
                  <c:v>6.6183500941653124</c:v>
                </c:pt>
                <c:pt idx="3">
                  <c:v>2.3455894405541806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A5-4114-80DD-37A8F002F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6159888"/>
        <c:axId val="416158928"/>
      </c:lineChart>
      <c:catAx>
        <c:axId val="3896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89618608"/>
        <c:crosses val="autoZero"/>
        <c:auto val="1"/>
        <c:lblAlgn val="ctr"/>
        <c:lblOffset val="100"/>
        <c:noMultiLvlLbl val="0"/>
      </c:catAx>
      <c:valAx>
        <c:axId val="38961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89619568"/>
        <c:crosses val="autoZero"/>
        <c:crossBetween val="between"/>
      </c:valAx>
      <c:valAx>
        <c:axId val="416158928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416159888"/>
        <c:crosses val="max"/>
        <c:crossBetween val="between"/>
      </c:valAx>
      <c:catAx>
        <c:axId val="416159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61589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703FB87-790C-4850-A90C-12C5FF4B94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8127921-F9C4-44F3-AC5F-130B6A406C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62458C3-F718-4FC2-841C-620449F3FB72}" type="datetime1">
              <a:rPr lang="pt-PT" smtClean="0"/>
              <a:t>10/04/2025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765E047-F1CB-4066-A459-9EDC95F2E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8A77EF5-5277-4BAF-8BB4-2E0210398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668C69-0C3E-40A2-B4A0-B2C8B71D8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5862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92E83-BC39-4E1D-B9F6-AF3286564D93}" type="datetime1">
              <a:rPr lang="pt-PT" smtClean="0"/>
              <a:pPr/>
              <a:t>10/04/2025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 noProof="0"/>
              <a:t>Clique para 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000EEB-8338-48D7-8EE8-EE0082EF7602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7677701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38C14-3047-4260-F98D-A61558E6B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2E479D-14B4-2B0C-FE5C-28EA60455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53C4E84-75BC-A34B-B2E2-20DC5ED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C3762A0-BDBE-DC1E-8305-5A8F30A8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98CE306-65DF-C170-D231-AA7743FF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512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F1967-A278-86F8-D5B2-12DE7ECC5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80B3D9F-E089-97DF-E68A-975E1DFD1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491E6E4-901F-78DB-4938-EDBC694CD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7BF664A-68EB-7616-8CA7-EDE5029B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38A7F1D-47E2-565E-517A-61ED7D875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0247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3AAD3-F603-1DE8-E702-B67FB0664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224ABE2-EB13-CBCA-9B60-BAD3550DF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78FE58E-75BD-8222-ED9D-303D48F8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9EB52FF-8A73-1135-3784-FD3403575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416CAC-097F-6555-7D45-0DF5286C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915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4C64F-43C9-6D19-790D-BA68A727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D65D540-A2FC-347F-CC23-E9637C66A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85FA62E-C548-F9A0-8AFA-7032AC154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AF777CF-D768-56FD-CD61-F2C532B2E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A5E6734-67E6-C498-0D4E-716CED64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9ABD51C-4BE8-97C8-D7F2-2F9BA2BF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642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0E2F5-6533-FB38-5592-95B72F57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9E12233-9DAB-DD4A-7FB8-9845F4352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BEFDE40-89C3-594E-2BF7-F092F3510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3CE8B083-2EEF-7A7E-6676-D2383E3C3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6FD99CB-9CD3-4DFF-66A1-564A56E79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6642230-1650-B94A-7CE3-D91AC7DF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D630C297-FF4C-30C1-44F4-95BB84420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C8C5774-AD4C-BE78-B3DE-971DA5289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2254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030D1-B483-758C-48BC-03DC790AF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230902B-A290-4320-351E-68F1C8AA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89A16A4-6F1A-7BE7-F4DB-96136895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CEAE775-4F6C-A9BC-AB61-4D252ED7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02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65AD6F2-F0D5-F5D9-BA57-6DB1BD901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C025CF32-28FE-B86F-89F2-9A4BA1B1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AB01A96-3332-F466-44DB-AA9A56C63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870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F7FDA-C9ED-3161-13CB-F9CB590DB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A8DD4C3-BD1C-B6CA-F93A-1FA887BEE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C330EDD-B63C-DA02-8B53-C9218DBDB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7FAD3B-26C5-E315-13A7-AD8BCCC2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6B7CEA2-1224-AB8D-DCF1-AB913308B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804FED6-2BB0-E530-871E-6554FAFA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816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86C97-487D-DA2C-3FE0-938DF286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9A2A8AF-E095-1C96-18D2-D0F717FF5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9BE12DB-4600-3744-A530-E24BE99DD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20D0734-1770-225E-3E15-6915FF99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DBAAB56-D312-CCCB-6F0C-C4B91A2D0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6F84CB6-DEA3-3DA3-D8B9-AC5F8DBC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7924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CF613-CDBB-9598-D8E6-2B72902AE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A1F2331-E41F-82D6-7BC0-692FE53FA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1BDF65F-1D42-D8B4-C062-80A1CE4C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33C795-FA02-9F4E-B0ED-BD559CBD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75D048D-063A-D93F-382E-41BFCDF7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992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A1E02A-627A-C266-1A6A-56C67E3F5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233613D-5F6E-2E14-832C-23000FA6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202C8CF-319D-7C6C-137C-A73E97B1B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78C407A-FAFD-A791-D5DE-2BB20A4A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81AAC7D-64F6-FEDE-06F7-61E1C87E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719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54607178-0341-EB8A-1D59-FC98BCB2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6BE0010-6523-A61D-3F30-24B3A82DF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541E1FE-D40A-AA2F-9360-21A88593E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A3EAE7-DFC5-43C2-AD98-814CD4AB6FBA}" type="datetimeFigureOut">
              <a:rPr lang="pt-PT" smtClean="0"/>
              <a:t>10/04/2025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8C0250C-8169-0481-0404-6D80B77A2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1FD622-227E-CE04-D3FB-120238E52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7D8C1-A2D7-476B-85EA-CC81D49DC0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369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72BBBB-47F7-9980-FBF6-745C0A24BB7F}"/>
              </a:ext>
            </a:extLst>
          </p:cNvPr>
          <p:cNvSpPr txBox="1"/>
          <p:nvPr/>
        </p:nvSpPr>
        <p:spPr>
          <a:xfrm>
            <a:off x="3197507" y="1232359"/>
            <a:ext cx="6094070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FUTURO DA EUROPA … E DE PORTUGAL: RISCOS E DESAFIOS”</a:t>
            </a:r>
            <a:endParaRPr kumimoji="0" lang="pt-PT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B6EC079-C107-0B18-8101-DD7C520AB6A1}"/>
              </a:ext>
            </a:extLst>
          </p:cNvPr>
          <p:cNvSpPr txBox="1"/>
          <p:nvPr/>
        </p:nvSpPr>
        <p:spPr>
          <a:xfrm>
            <a:off x="3048965" y="224765"/>
            <a:ext cx="6094070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SESSÃO DE DEBATE - CCP </a:t>
            </a:r>
            <a:endParaRPr kumimoji="0" lang="pt-PT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D7721FC-E3AB-9FBC-6C18-508BD6514791}"/>
              </a:ext>
            </a:extLst>
          </p:cNvPr>
          <p:cNvSpPr txBox="1"/>
          <p:nvPr/>
        </p:nvSpPr>
        <p:spPr>
          <a:xfrm>
            <a:off x="3197507" y="2548631"/>
            <a:ext cx="6094070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Painel: As dinâmicas geopolíticas e geoeconómicas à escala global e o seu impacto no futuro da Europa (U.E.)</a:t>
            </a:r>
            <a:endParaRPr kumimoji="0" lang="pt-PT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5B81FD2-2774-8AE0-5B0A-D3C76D901DCE}"/>
              </a:ext>
            </a:extLst>
          </p:cNvPr>
          <p:cNvSpPr txBox="1"/>
          <p:nvPr/>
        </p:nvSpPr>
        <p:spPr>
          <a:xfrm>
            <a:off x="9653286" y="6366077"/>
            <a:ext cx="2342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Lisboa, 9 de Abril 2025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F78F27-9918-816F-0AFC-D95CE8357F4D}"/>
              </a:ext>
            </a:extLst>
          </p:cNvPr>
          <p:cNvSpPr txBox="1"/>
          <p:nvPr/>
        </p:nvSpPr>
        <p:spPr>
          <a:xfrm>
            <a:off x="1041722" y="4119546"/>
            <a:ext cx="10648709" cy="982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Crescimento da Produção na China e do Património das Famílias nos EUA  entre 1989 e 2024”</a:t>
            </a:r>
          </a:p>
          <a:p>
            <a:pPr marL="45720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António Manzoni</a:t>
            </a:r>
          </a:p>
        </p:txBody>
      </p:sp>
    </p:spTree>
    <p:extLst>
      <p:ext uri="{BB962C8B-B14F-4D97-AF65-F5344CB8AC3E}">
        <p14:creationId xmlns:p14="http://schemas.microsoft.com/office/powerpoint/2010/main" val="2451320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94BFD9-38BC-7C8B-11CD-2FC903942DA1}"/>
              </a:ext>
            </a:extLst>
          </p:cNvPr>
          <p:cNvSpPr txBox="1"/>
          <p:nvPr/>
        </p:nvSpPr>
        <p:spPr>
          <a:xfrm>
            <a:off x="960698" y="1769370"/>
            <a:ext cx="9190299" cy="2863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EUA e as mudanças na geoeconomia nos últimos 35 anos (1989 – 2024)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Relação entre o crescimento da produção e do rendimento na China (Ásia) e o aumento do património das famílias americanas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EUA como os grandes beneficiários? A China como ameaça? Inevitabilidade do conflito EUA / China? Será possível interpretar as políticas não convencionais americanas com base na evolução da geoeconomia? 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1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21665-3527-F521-B5FB-208CC8CB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F27804-210A-B611-1375-2C6DDE99FDF3}"/>
              </a:ext>
            </a:extLst>
          </p:cNvPr>
          <p:cNvGraphicFramePr>
            <a:graphicFrameLocks/>
          </p:cNvGraphicFramePr>
          <p:nvPr/>
        </p:nvGraphicFramePr>
        <p:xfrm>
          <a:off x="0" y="729205"/>
          <a:ext cx="12192000" cy="612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E4F0F044-548A-479A-BF49-E17F1724CA7F}"/>
              </a:ext>
            </a:extLst>
          </p:cNvPr>
          <p:cNvSpPr txBox="1"/>
          <p:nvPr/>
        </p:nvSpPr>
        <p:spPr>
          <a:xfrm>
            <a:off x="0" y="-1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da Estrutura do PIB Mundial por Países entre 1989 e 2024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0BE993C-E20A-E824-BE5F-CDF4C8422E29}"/>
              </a:ext>
            </a:extLst>
          </p:cNvPr>
          <p:cNvSpPr txBox="1"/>
          <p:nvPr/>
        </p:nvSpPr>
        <p:spPr>
          <a:xfrm>
            <a:off x="0" y="6581001"/>
            <a:ext cx="916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FMI</a:t>
            </a:r>
          </a:p>
        </p:txBody>
      </p:sp>
    </p:spTree>
    <p:extLst>
      <p:ext uri="{BB962C8B-B14F-4D97-AF65-F5344CB8AC3E}">
        <p14:creationId xmlns:p14="http://schemas.microsoft.com/office/powerpoint/2010/main" val="274414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A3FF231-2DFA-09E0-D599-26E6734403E0}"/>
              </a:ext>
            </a:extLst>
          </p:cNvPr>
          <p:cNvGraphicFramePr>
            <a:graphicFrameLocks/>
          </p:cNvGraphicFramePr>
          <p:nvPr/>
        </p:nvGraphicFramePr>
        <p:xfrm>
          <a:off x="0" y="636608"/>
          <a:ext cx="12192000" cy="6221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8CFB3C9F-6B51-61CA-D93C-A288654C308B}"/>
              </a:ext>
            </a:extLst>
          </p:cNvPr>
          <p:cNvSpPr txBox="1"/>
          <p:nvPr/>
        </p:nvSpPr>
        <p:spPr>
          <a:xfrm>
            <a:off x="0" y="6581001"/>
            <a:ext cx="916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FMI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789D3C1-C12A-BE3D-120E-6146A39B5FC1}"/>
              </a:ext>
            </a:extLst>
          </p:cNvPr>
          <p:cNvSpPr txBox="1"/>
          <p:nvPr/>
        </p:nvSpPr>
        <p:spPr>
          <a:xfrm>
            <a:off x="0" y="-1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do PIB por Países entre 1989 e 2024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(Triliões de Dólares - Preços correntes)</a:t>
            </a:r>
          </a:p>
        </p:txBody>
      </p:sp>
      <p:sp>
        <p:nvSpPr>
          <p:cNvPr id="6" name="Bolha de Discurso: Oval 5">
            <a:extLst>
              <a:ext uri="{FF2B5EF4-FFF2-40B4-BE49-F238E27FC236}">
                <a16:creationId xmlns:a16="http://schemas.microsoft.com/office/drawing/2014/main" id="{5D0EE569-F8F9-82F8-3B9D-241F6C22FCAD}"/>
              </a:ext>
            </a:extLst>
          </p:cNvPr>
          <p:cNvSpPr/>
          <p:nvPr/>
        </p:nvSpPr>
        <p:spPr>
          <a:xfrm>
            <a:off x="1909824" y="854677"/>
            <a:ext cx="2280212" cy="1736201"/>
          </a:xfrm>
          <a:prstGeom prst="wedgeEllipseCallout">
            <a:avLst>
              <a:gd name="adj1" fmla="val 35265"/>
              <a:gd name="adj2" fmla="val 68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do PIB Mundial 90 Triliões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Dólares</a:t>
            </a:r>
          </a:p>
        </p:txBody>
      </p:sp>
    </p:spTree>
    <p:extLst>
      <p:ext uri="{BB962C8B-B14F-4D97-AF65-F5344CB8AC3E}">
        <p14:creationId xmlns:p14="http://schemas.microsoft.com/office/powerpoint/2010/main" val="2792036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6E9A1E7-0ACB-CDF6-AE4C-A22AF19E80DC}"/>
              </a:ext>
            </a:extLst>
          </p:cNvPr>
          <p:cNvGraphicFramePr>
            <a:graphicFrameLocks/>
          </p:cNvGraphicFramePr>
          <p:nvPr/>
        </p:nvGraphicFramePr>
        <p:xfrm>
          <a:off x="0" y="578734"/>
          <a:ext cx="12192000" cy="5984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84B89D08-DFDE-E0D3-330A-3F976488DD15}"/>
              </a:ext>
            </a:extLst>
          </p:cNvPr>
          <p:cNvSpPr txBox="1"/>
          <p:nvPr/>
        </p:nvSpPr>
        <p:spPr>
          <a:xfrm>
            <a:off x="0" y="-1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Evolução do Património das Famílias Americanas entre 1989 e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(Triliões de dólares – Preços Correntes)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1483B9-8A26-25C5-E2D4-34CA20B57B78}"/>
              </a:ext>
            </a:extLst>
          </p:cNvPr>
          <p:cNvSpPr txBox="1"/>
          <p:nvPr/>
        </p:nvSpPr>
        <p:spPr>
          <a:xfrm>
            <a:off x="1930" y="6581001"/>
            <a:ext cx="60940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Federal Reserve </a:t>
            </a:r>
            <a:r>
              <a:rPr kumimoji="0" lang="pt-P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Bank</a:t>
            </a: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t-P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</a:t>
            </a: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St. Louis</a:t>
            </a:r>
          </a:p>
        </p:txBody>
      </p:sp>
      <p:sp>
        <p:nvSpPr>
          <p:cNvPr id="7" name="Bolha de Discurso: Oval 6">
            <a:extLst>
              <a:ext uri="{FF2B5EF4-FFF2-40B4-BE49-F238E27FC236}">
                <a16:creationId xmlns:a16="http://schemas.microsoft.com/office/drawing/2014/main" id="{92872CE3-58A3-90BA-C10B-9515E070620E}"/>
              </a:ext>
            </a:extLst>
          </p:cNvPr>
          <p:cNvSpPr/>
          <p:nvPr/>
        </p:nvSpPr>
        <p:spPr>
          <a:xfrm>
            <a:off x="1539433" y="941484"/>
            <a:ext cx="3310359" cy="2103450"/>
          </a:xfrm>
          <a:prstGeom prst="wedgeEllipseCallout">
            <a:avLst>
              <a:gd name="adj1" fmla="val 35265"/>
              <a:gd name="adj2" fmla="val 68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Nominal do Património Famílias Americanas 156 Triliões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Dólares </a:t>
            </a:r>
          </a:p>
        </p:txBody>
      </p:sp>
    </p:spTree>
    <p:extLst>
      <p:ext uri="{BB962C8B-B14F-4D97-AF65-F5344CB8AC3E}">
        <p14:creationId xmlns:p14="http://schemas.microsoft.com/office/powerpoint/2010/main" val="377087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156A2FA-130E-5E1D-C586-A37239E74C63}"/>
              </a:ext>
            </a:extLst>
          </p:cNvPr>
          <p:cNvGraphicFramePr>
            <a:graphicFrameLocks/>
          </p:cNvGraphicFramePr>
          <p:nvPr/>
        </p:nvGraphicFramePr>
        <p:xfrm>
          <a:off x="0" y="509286"/>
          <a:ext cx="12192000" cy="5984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4EE2742-F0B5-294E-F1A3-B3FA6C83DBBD}"/>
              </a:ext>
            </a:extLst>
          </p:cNvPr>
          <p:cNvSpPr txBox="1"/>
          <p:nvPr/>
        </p:nvSpPr>
        <p:spPr>
          <a:xfrm>
            <a:off x="0" y="-1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Evolução Real do Património das Famílias Americanas entre 1989 e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(Triliões de dólares – Preços 2023)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Bolha de Discurso: Oval 3">
            <a:extLst>
              <a:ext uri="{FF2B5EF4-FFF2-40B4-BE49-F238E27FC236}">
                <a16:creationId xmlns:a16="http://schemas.microsoft.com/office/drawing/2014/main" id="{C4F62C90-EBB2-56E5-7045-FB67348F3F90}"/>
              </a:ext>
            </a:extLst>
          </p:cNvPr>
          <p:cNvSpPr/>
          <p:nvPr/>
        </p:nvSpPr>
        <p:spPr>
          <a:xfrm>
            <a:off x="1250066" y="802588"/>
            <a:ext cx="3310359" cy="2103450"/>
          </a:xfrm>
          <a:prstGeom prst="wedgeEllipseCallout">
            <a:avLst>
              <a:gd name="adj1" fmla="val 35265"/>
              <a:gd name="adj2" fmla="val 682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Real do Património Famílias Americanas 45 Triliões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Dólares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647741C-5D0E-E96A-C411-1287F1CF831D}"/>
              </a:ext>
            </a:extLst>
          </p:cNvPr>
          <p:cNvSpPr txBox="1"/>
          <p:nvPr/>
        </p:nvSpPr>
        <p:spPr>
          <a:xfrm>
            <a:off x="1930" y="6581001"/>
            <a:ext cx="60940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Federal Reserve </a:t>
            </a:r>
            <a:r>
              <a:rPr kumimoji="0" lang="pt-P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Bank</a:t>
            </a: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t-P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</a:t>
            </a: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St. Louis</a:t>
            </a:r>
          </a:p>
        </p:txBody>
      </p:sp>
    </p:spTree>
    <p:extLst>
      <p:ext uri="{BB962C8B-B14F-4D97-AF65-F5344CB8AC3E}">
        <p14:creationId xmlns:p14="http://schemas.microsoft.com/office/powerpoint/2010/main" val="326077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F477126-D42D-C88E-9DED-46EC71ED77A2}"/>
              </a:ext>
            </a:extLst>
          </p:cNvPr>
          <p:cNvGraphicFramePr>
            <a:graphicFrameLocks noGrp="1"/>
          </p:cNvGraphicFramePr>
          <p:nvPr/>
        </p:nvGraphicFramePr>
        <p:xfrm>
          <a:off x="1377387" y="1305042"/>
          <a:ext cx="8843058" cy="4247916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904834">
                  <a:extLst>
                    <a:ext uri="{9D8B030D-6E8A-4147-A177-3AD203B41FA5}">
                      <a16:colId xmlns:a16="http://schemas.microsoft.com/office/drawing/2014/main" val="1269753045"/>
                    </a:ext>
                  </a:extLst>
                </a:gridCol>
                <a:gridCol w="1306362">
                  <a:extLst>
                    <a:ext uri="{9D8B030D-6E8A-4147-A177-3AD203B41FA5}">
                      <a16:colId xmlns:a16="http://schemas.microsoft.com/office/drawing/2014/main" val="3187562355"/>
                    </a:ext>
                  </a:extLst>
                </a:gridCol>
                <a:gridCol w="1148450">
                  <a:extLst>
                    <a:ext uri="{9D8B030D-6E8A-4147-A177-3AD203B41FA5}">
                      <a16:colId xmlns:a16="http://schemas.microsoft.com/office/drawing/2014/main" val="1664901572"/>
                    </a:ext>
                  </a:extLst>
                </a:gridCol>
                <a:gridCol w="1483412">
                  <a:extLst>
                    <a:ext uri="{9D8B030D-6E8A-4147-A177-3AD203B41FA5}">
                      <a16:colId xmlns:a16="http://schemas.microsoft.com/office/drawing/2014/main" val="2498434952"/>
                    </a:ext>
                  </a:extLst>
                </a:gridCol>
              </a:tblGrid>
              <a:tr h="353993">
                <a:tc>
                  <a:txBody>
                    <a:bodyPr/>
                    <a:lstStyle/>
                    <a:p>
                      <a:pPr algn="l" fontAlgn="b"/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PT" sz="1800" b="1" u="none" strike="noStrike">
                          <a:effectLst/>
                        </a:rPr>
                        <a:t>Valor (Triliões Dólares)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1" u="none" strike="noStrike">
                          <a:effectLst/>
                        </a:rPr>
                        <a:t>1989-2024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89444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1989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2024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1" u="none" strike="noStrike" dirty="0">
                          <a:effectLst/>
                        </a:rPr>
                        <a:t>Variação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878987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Número de famílias (Milhões) 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93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133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40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743593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Total de Ativos (Triliões Dólares)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24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180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156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494857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Ativos Não Financeiros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9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56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47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159240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- Imobiliário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7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48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41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522963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Ativos Financeiros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15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124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108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93884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- Ações de Empresas e de Fundos Mútuos 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2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47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45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98223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Total do Passivo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3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19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16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108501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       Crédito à Habitação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2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13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11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361747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       Crédito ao Consumo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5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171418"/>
                  </a:ext>
                </a:extLst>
              </a:tr>
              <a:tr h="35399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 dirty="0">
                          <a:effectLst/>
                        </a:rPr>
                        <a:t>Património Liquido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21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160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140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922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15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B2B1CF8-C84F-58A1-ADFF-9965A61CA451}"/>
              </a:ext>
            </a:extLst>
          </p:cNvPr>
          <p:cNvGraphicFramePr>
            <a:graphicFrameLocks/>
          </p:cNvGraphicFramePr>
          <p:nvPr/>
        </p:nvGraphicFramePr>
        <p:xfrm>
          <a:off x="1088020" y="856527"/>
          <a:ext cx="10220446" cy="5301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F9499783-3208-9DC0-12CB-1A64951F346C}"/>
              </a:ext>
            </a:extLst>
          </p:cNvPr>
          <p:cNvSpPr txBox="1"/>
          <p:nvPr/>
        </p:nvSpPr>
        <p:spPr>
          <a:xfrm>
            <a:off x="0" y="-1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Variação do Património das Famílias Americanas e do PIB entre 1989 e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(Grandes Números)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680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67523A-63DA-B84D-E3D5-6EEDFD6C0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94" y="659757"/>
            <a:ext cx="12006805" cy="60641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5D2A02F-73DB-4690-4CE6-AC3D3A928FFB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Top Assets by Market Cap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All assets, including public companies, precious metals, cryptocurrencies, ETFs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E2A46C0-528F-FFD1-1E82-E8FF71F5677E}"/>
              </a:ext>
            </a:extLst>
          </p:cNvPr>
          <p:cNvGraphicFramePr>
            <a:graphicFrameLocks noGrp="1"/>
          </p:cNvGraphicFramePr>
          <p:nvPr/>
        </p:nvGraphicFramePr>
        <p:xfrm>
          <a:off x="6794341" y="2015922"/>
          <a:ext cx="4178460" cy="3123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3369">
                  <a:extLst>
                    <a:ext uri="{9D8B030D-6E8A-4147-A177-3AD203B41FA5}">
                      <a16:colId xmlns:a16="http://schemas.microsoft.com/office/drawing/2014/main" val="2878451582"/>
                    </a:ext>
                  </a:extLst>
                </a:gridCol>
                <a:gridCol w="1191744">
                  <a:extLst>
                    <a:ext uri="{9D8B030D-6E8A-4147-A177-3AD203B41FA5}">
                      <a16:colId xmlns:a16="http://schemas.microsoft.com/office/drawing/2014/main" val="1774741998"/>
                    </a:ext>
                  </a:extLst>
                </a:gridCol>
                <a:gridCol w="853347">
                  <a:extLst>
                    <a:ext uri="{9D8B030D-6E8A-4147-A177-3AD203B41FA5}">
                      <a16:colId xmlns:a16="http://schemas.microsoft.com/office/drawing/2014/main" val="1270081325"/>
                    </a:ext>
                  </a:extLst>
                </a:gridCol>
              </a:tblGrid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 dirty="0">
                          <a:effectLst/>
                        </a:rPr>
                        <a:t> 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PT" sz="1600" u="none" strike="noStrike">
                          <a:effectLst/>
                        </a:rPr>
                        <a:t>Valor Ativos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25544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 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 dirty="0">
                          <a:effectLst/>
                        </a:rPr>
                        <a:t>Triliões $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Estrutura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3514515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Empresas EUA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31,3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45,8%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220257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Ouro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20,9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30,6%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246172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Empresas China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3,0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4,4%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403425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Empresas UE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2,5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3,7%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209067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Prata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2,0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2,9%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957642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Bitcoin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1,7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2,5%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917011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Outros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6,9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10,1%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12102"/>
                  </a:ext>
                </a:extLst>
              </a:tr>
              <a:tr h="312324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>
                          <a:effectLst/>
                        </a:rPr>
                        <a:t>Total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>
                          <a:effectLst/>
                        </a:rPr>
                        <a:t>68,3</a:t>
                      </a:r>
                      <a:endParaRPr lang="pt-PT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u="none" strike="noStrike" dirty="0">
                          <a:effectLst/>
                        </a:rPr>
                        <a:t>100,0%</a:t>
                      </a:r>
                      <a:endParaRPr lang="pt-P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69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97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988630-DA82-9BFA-9F3D-6BC4AC719A3E}"/>
              </a:ext>
            </a:extLst>
          </p:cNvPr>
          <p:cNvSpPr txBox="1"/>
          <p:nvPr/>
        </p:nvSpPr>
        <p:spPr>
          <a:xfrm>
            <a:off x="279721" y="959307"/>
            <a:ext cx="11401064" cy="555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Caraterísticas: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Dólar como moeda da globalização;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pt-PT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Dólar como moeda fiduciária</a:t>
            </a: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Moeda emitida por um banco central, onde não existe um contravalor real definido, não podendo assim ser convertida, por exemplo, por um valor fixo em ouro. A moeda fiduciária não possui valor intrínseco, mas é aceite em troca de bens e serviços, porque os cidadãos confiam que o banco central manterá o valor da moeda estável ao longo do tempo;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Mundo geoeconómico assente na confiança nos EUA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capital como motor do dinamismo económico</a:t>
            </a: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Deslocação do centro de gravidade da atividade económica da produção para os mercados financeiros / ativos. Liberalização da economia e livre circulação de capital.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Os EUA e o dólar como reguladores da globalização 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A93282-1E54-7495-F883-E310D84CA269}"/>
              </a:ext>
            </a:extLst>
          </p:cNvPr>
          <p:cNvSpPr txBox="1"/>
          <p:nvPr/>
        </p:nvSpPr>
        <p:spPr>
          <a:xfrm>
            <a:off x="395468" y="345121"/>
            <a:ext cx="6094070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Geoeconomia da globalização (1989 – 2024)</a:t>
            </a:r>
          </a:p>
        </p:txBody>
      </p:sp>
    </p:spTree>
    <p:extLst>
      <p:ext uri="{BB962C8B-B14F-4D97-AF65-F5344CB8AC3E}">
        <p14:creationId xmlns:p14="http://schemas.microsoft.com/office/powerpoint/2010/main" val="83575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B0D1F98-55C4-4584-22B3-938D4BD431AC}"/>
              </a:ext>
            </a:extLst>
          </p:cNvPr>
          <p:cNvSpPr txBox="1"/>
          <p:nvPr/>
        </p:nvSpPr>
        <p:spPr>
          <a:xfrm>
            <a:off x="358815" y="1021176"/>
            <a:ext cx="10058400" cy="4151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EUA como motor do crescimento global, </a:t>
            </a: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dupla dinâmica complementar: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Motor da procura e da</a:t>
            </a: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deslocalização da produção para a China (Ásia)</a:t>
            </a: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IDE – Cadeias de valor globais - Redução dos custos de produção e dos preços dos bens à escala global, aumento do rendimento nos EUA, na  procura e nos lucros.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Crescimento da produção, do rendimento e das exportações na China e na Ásia. </a:t>
            </a:r>
          </a:p>
          <a:p>
            <a:pPr marL="45720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2)   Concentração de capital nos mercados financeiros e de ativos dos EUA. 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EUA como principais beneficiados da geoeconomia da globalização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013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94867A9-A2AA-F4C2-8B14-11031F34A7BA}"/>
              </a:ext>
            </a:extLst>
          </p:cNvPr>
          <p:cNvSpPr txBox="1"/>
          <p:nvPr/>
        </p:nvSpPr>
        <p:spPr>
          <a:xfrm>
            <a:off x="544010" y="430196"/>
            <a:ext cx="10706582" cy="2956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EUA podem beneficiar com uma nova abordagem da geoeconomia e da geopolítica?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Mudanças na dinâmica da globalização: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Esgotamento do papel dos EUA como motor da procura global, da deslocalização da produção e do crescimento exportações da Ásia;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Dimensão e dinamismo dos mercados de ativos e financeiros dos EUA (salto quantitativo e qualitativo); </a:t>
            </a:r>
            <a:endParaRPr kumimoji="0" lang="pt-PT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Revolução Tecnológica e transformações na especialização e na estrutura produtiva. </a:t>
            </a: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79BD77-9856-CC04-AD8A-A080C510F58C}"/>
              </a:ext>
            </a:extLst>
          </p:cNvPr>
          <p:cNvGraphicFramePr>
            <a:graphicFrameLocks noGrp="1"/>
          </p:cNvGraphicFramePr>
          <p:nvPr/>
        </p:nvGraphicFramePr>
        <p:xfrm>
          <a:off x="957243" y="3645242"/>
          <a:ext cx="10027132" cy="2443043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570131">
                  <a:extLst>
                    <a:ext uri="{9D8B030D-6E8A-4147-A177-3AD203B41FA5}">
                      <a16:colId xmlns:a16="http://schemas.microsoft.com/office/drawing/2014/main" val="3138849846"/>
                    </a:ext>
                  </a:extLst>
                </a:gridCol>
                <a:gridCol w="2787326">
                  <a:extLst>
                    <a:ext uri="{9D8B030D-6E8A-4147-A177-3AD203B41FA5}">
                      <a16:colId xmlns:a16="http://schemas.microsoft.com/office/drawing/2014/main" val="1529076905"/>
                    </a:ext>
                  </a:extLst>
                </a:gridCol>
                <a:gridCol w="2244340">
                  <a:extLst>
                    <a:ext uri="{9D8B030D-6E8A-4147-A177-3AD203B41FA5}">
                      <a16:colId xmlns:a16="http://schemas.microsoft.com/office/drawing/2014/main" val="767204008"/>
                    </a:ext>
                  </a:extLst>
                </a:gridCol>
                <a:gridCol w="2425335">
                  <a:extLst>
                    <a:ext uri="{9D8B030D-6E8A-4147-A177-3AD203B41FA5}">
                      <a16:colId xmlns:a16="http://schemas.microsoft.com/office/drawing/2014/main" val="4043020979"/>
                    </a:ext>
                  </a:extLst>
                </a:gridCol>
              </a:tblGrid>
              <a:tr h="1628695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800" b="1" u="none" strike="noStrike" dirty="0">
                          <a:effectLst/>
                        </a:rPr>
                        <a:t>Variação (Triliões dólares)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800" b="1" u="none" strike="noStrike" dirty="0">
                          <a:effectLst/>
                        </a:rPr>
                        <a:t>Património Total Famílias Americanas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800" b="1" u="none" strike="noStrike" dirty="0">
                          <a:effectLst/>
                        </a:rPr>
                        <a:t>Património Família Americanas Ações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800" b="1" u="none" strike="noStrike" dirty="0">
                          <a:effectLst/>
                        </a:rPr>
                        <a:t>PIB Mundial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798299"/>
                  </a:ext>
                </a:extLst>
              </a:tr>
              <a:tr h="407174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1989-2008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47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6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44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346226"/>
                  </a:ext>
                </a:extLst>
              </a:tr>
              <a:tr h="407174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1" u="none" strike="noStrike">
                          <a:effectLst/>
                        </a:rPr>
                        <a:t>2008-2024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109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>
                          <a:effectLst/>
                        </a:rPr>
                        <a:t>39</a:t>
                      </a:r>
                      <a:endParaRPr lang="pt-PT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1" u="none" strike="noStrike" dirty="0">
                          <a:effectLst/>
                        </a:rPr>
                        <a:t>46</a:t>
                      </a:r>
                      <a:endParaRPr lang="pt-P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27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756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16958A-754B-4396-9457-FD7A427A37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8C88F1-1664-415F-AFCE-F6CF45809817}">
  <ds:schemaRefs>
    <ds:schemaRef ds:uri="http://schemas.microsoft.com/office/2006/documentManagement/types"/>
    <ds:schemaRef ds:uri="71af3243-3dd4-4a8d-8c0d-dd76da1f02a5"/>
    <ds:schemaRef ds:uri="http://purl.org/dc/elements/1.1/"/>
    <ds:schemaRef ds:uri="http://www.w3.org/XML/1998/namespace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30393A-FEC6-4A44-9E4A-6EA49F1F7D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digital</Template>
  <TotalTime>0</TotalTime>
  <Words>749</Words>
  <Application>Microsoft Office PowerPoint</Application>
  <PresentationFormat>Ecrã Panorâmico</PresentationFormat>
  <Paragraphs>145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Aptos Narrow</vt:lpstr>
      <vt:lpstr>Arial</vt:lpstr>
      <vt:lpstr>Calibri</vt:lpstr>
      <vt:lpstr>Proxima Nova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Ascensão</dc:creator>
  <cp:lastModifiedBy>jose batista</cp:lastModifiedBy>
  <cp:revision>7</cp:revision>
  <cp:lastPrinted>2025-04-08T15:33:13Z</cp:lastPrinted>
  <dcterms:created xsi:type="dcterms:W3CDTF">2025-04-08T15:20:06Z</dcterms:created>
  <dcterms:modified xsi:type="dcterms:W3CDTF">2025-04-10T11:10:17Z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