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2" r:id="rId4"/>
    <p:sldId id="273" r:id="rId5"/>
    <p:sldId id="260" r:id="rId6"/>
    <p:sldId id="272" r:id="rId7"/>
    <p:sldId id="257" r:id="rId8"/>
    <p:sldId id="258" r:id="rId9"/>
    <p:sldId id="276" r:id="rId10"/>
    <p:sldId id="279" r:id="rId11"/>
    <p:sldId id="264" r:id="rId12"/>
    <p:sldId id="261" r:id="rId13"/>
    <p:sldId id="265" r:id="rId14"/>
    <p:sldId id="277" r:id="rId15"/>
    <p:sldId id="278" r:id="rId16"/>
    <p:sldId id="274" r:id="rId17"/>
    <p:sldId id="259" r:id="rId18"/>
    <p:sldId id="266" r:id="rId19"/>
    <p:sldId id="268" r:id="rId20"/>
    <p:sldId id="267" r:id="rId21"/>
    <p:sldId id="269" r:id="rId22"/>
  </p:sldIdLst>
  <p:sldSz cx="12192000" cy="6858000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53A7A6-5FD3-43F6-BD8C-79AB47769EAD}" v="1" dt="2024-11-04T13:51:16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7E78CE-76D7-D749-64EF-1A3C6C943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C55045-BD08-08E5-6708-2657FBFA0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6B949E7-2788-4E22-2D3E-1A6C835CF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549EA91-A57C-44D5-A5CD-B5A4DDBF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AEAF6E-990B-8869-7879-260F6BFA9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0851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DF68E-0805-4327-9362-86839184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C928073-2DE5-864E-6D60-071DBC00C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BC47F61-D1A5-70B6-F563-6AFEDF448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A01355A-3020-A6FE-E84C-BCF4BA3F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9F8922B-5B74-ABD1-7A8A-E30DE3C60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910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C4E2E-8813-3112-0EBA-653134F2F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6CDDCC6-D69C-54A5-9794-F04B9627F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6E3482-FB01-9F83-689E-2390CCC6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E967E91-F88F-F915-EF60-A38D91CC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6096531-FBA3-90E6-E941-EF3C173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349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8093F-4519-16AC-B14D-B74B7D48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8DB061D-B20A-E0C2-2041-3357E1AA1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9E56C42-3FC3-517A-C2E6-6E823806C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1B42880-0565-544C-6255-CE277AD2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495A209-1B35-9988-CAC7-839411171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8BB4FE-5196-3111-249E-1D27E07C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991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F9825-4161-46AA-CA1C-A42A47892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A8F178F-9855-B499-743D-CAF0EE2AC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34DB76E-BDB7-D250-B09F-CC635EE93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5DC4606-6311-E754-D886-DA76BF3E2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55DDBB41-7600-4B12-C9A9-FF0AD6A09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D00EE26A-A681-DE42-EE1D-D7F65929B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501F05F-CF1C-4A24-89A5-F1B8BA153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8441C7F-89B5-61D5-AC94-A367D02BD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3983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27FC1-806D-0958-2E45-A3D1E92E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61A71C2-2ECC-CED6-94CF-2DF0B55F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365F846-442A-9C5D-1B48-C6E9C52A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A2CAD72-F606-AFBD-C55C-E9412A14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35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BCEE219-8FC3-F925-22A1-367FD16C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17E2873-3A1E-8D94-AF58-2972509D0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2D95ADA-B99E-4976-68C2-5586ADB5D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965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4ECC7-3B80-02B6-9074-7FBE3BD0C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D632C5E-770D-74E1-55A5-12788EB3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5126E4D-F8C3-D24C-A17A-4B9AE719F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E00ED68-6B15-5133-532C-163E5BEB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E025F45-D6FF-40EE-A834-655D3B81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1C7830-12ED-A009-5009-067DDB8C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407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FAAA9-2E28-0F72-E678-A4387BC0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1995085-6132-7647-48C2-ED967D18E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A32927B-EACA-123A-816F-49A761CA8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FA5C428-D826-09DC-9397-BD90549B4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036C8E-6388-62B4-C2DA-EA151E53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951E20C-02D9-C854-6592-9052B4555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335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781C3B-868C-05B1-F514-57E4B7744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4B905FC-CEE8-B9AE-0C1A-E130FEFDE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7AB93F3-54BF-58AF-9117-166A4DE1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E4F86C3-2AF7-E35A-29E2-80E998F9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1CB8A4B-BFF4-8B1A-7A35-C25D6213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81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E70D4B-5D62-4B2B-E515-A543152E5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F312230-4183-05E7-56A1-944697592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5387445-3741-505F-81CC-659A1336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B9A62DD-A67E-FB0B-AF9D-2CC098B90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D81E5C5-8750-9512-B4D6-1FE6E13C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113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202D0C6-E084-76D0-56D4-5F5C432E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468EF1E-5D64-49D7-937F-750082577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3F0D82D-15CE-A017-0E2D-528EB6BC4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EBCA64-E06B-4F12-AE16-8A97A8013979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BBC13E-D511-9A96-98EC-AAEB55652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CAFCE8C-277E-6B2D-305E-45C7A6C50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C39BA-C4B4-44B3-B5ED-D5782A14E8B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556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FF6A2-3677-4C18-8275-684092982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CONFEDERAÇÃO DO COMERCIO E SERVIÇOS </a:t>
            </a:r>
            <a:br>
              <a:rPr lang="pt-PT" dirty="0"/>
            </a:br>
            <a:r>
              <a:rPr lang="pt-PT" b="1" dirty="0">
                <a:solidFill>
                  <a:schemeClr val="accent4">
                    <a:lumMod val="75000"/>
                  </a:schemeClr>
                </a:solidFill>
              </a:rPr>
              <a:t>GT DEMOGRAFIA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31D5F6-B571-DAC8-F1C1-C0702DC76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pt-PT" dirty="0"/>
          </a:p>
          <a:p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GEODEMOGRAFIA - OS CORREDORES MUNDIAIS DE MIGRAÇÕES</a:t>
            </a:r>
          </a:p>
          <a:p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PORTUGAL – RETOMA DO CRESCIMENTO E IMIGRAÇÃO </a:t>
            </a:r>
          </a:p>
        </p:txBody>
      </p:sp>
    </p:spTree>
    <p:extLst>
      <p:ext uri="{BB962C8B-B14F-4D97-AF65-F5344CB8AC3E}">
        <p14:creationId xmlns:p14="http://schemas.microsoft.com/office/powerpoint/2010/main" val="354656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52A6C28-3A61-8936-A252-88B20A17D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P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PT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</a:p>
          <a:p>
            <a:pPr marL="0" indent="0" algn="r">
              <a:buNone/>
            </a:pPr>
            <a:r>
              <a:rPr lang="pt-PT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MIGRAÇÕES MUNDIAIS  E CORREDORES DE MIGRAÇÕES </a:t>
            </a:r>
          </a:p>
        </p:txBody>
      </p:sp>
    </p:spTree>
    <p:extLst>
      <p:ext uri="{BB962C8B-B14F-4D97-AF65-F5344CB8AC3E}">
        <p14:creationId xmlns:p14="http://schemas.microsoft.com/office/powerpoint/2010/main" val="357063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58DAC-D6F4-AD7E-CE3B-4DAB10689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2" y="-282258"/>
            <a:ext cx="10515600" cy="1325563"/>
          </a:xfrm>
        </p:spPr>
        <p:txBody>
          <a:bodyPr/>
          <a:lstStyle/>
          <a:p>
            <a:r>
              <a:rPr lang="pt-PT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 DAS MIGRAÇÕES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9529756-404E-05FF-D520-5A464456E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9155" y="634083"/>
            <a:ext cx="7327836" cy="6006606"/>
          </a:xfrm>
        </p:spPr>
      </p:pic>
    </p:spTree>
    <p:extLst>
      <p:ext uri="{BB962C8B-B14F-4D97-AF65-F5344CB8AC3E}">
        <p14:creationId xmlns:p14="http://schemas.microsoft.com/office/powerpoint/2010/main" val="26129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413DC687-831F-B5A4-C6ED-EE081CD3C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49" y="2072640"/>
            <a:ext cx="11203327" cy="3505041"/>
          </a:xfrm>
        </p:spPr>
      </p:pic>
    </p:spTree>
    <p:extLst>
      <p:ext uri="{BB962C8B-B14F-4D97-AF65-F5344CB8AC3E}">
        <p14:creationId xmlns:p14="http://schemas.microsoft.com/office/powerpoint/2010/main" val="646814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794B0-C46C-F426-69B8-DE085F71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14300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ORIGENS E DESTINOS DAS MIGRAÇÕES MUNDIAIS-I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DE9AA67-16BF-37E1-7B88-ADE55BE2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67" y="1153478"/>
            <a:ext cx="6829425" cy="497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794B0-C46C-F426-69B8-DE085F71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14300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ORIGENS E DESTINOS DAS MIGRAÇÕES MUNDIAIS-II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D13627-8879-67F9-A50F-FCC31CBBC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082" y="1071562"/>
            <a:ext cx="684847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58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8C895-5B8C-FC80-10F7-B8834BFDE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b="1" dirty="0">
                <a:solidFill>
                  <a:schemeClr val="accent1"/>
                </a:solidFill>
              </a:rPr>
              <a:t>I. GEODEMOGRAFIA</a:t>
            </a:r>
            <a:br>
              <a:rPr lang="pt-PT" b="1" dirty="0">
                <a:solidFill>
                  <a:schemeClr val="accent1"/>
                </a:solidFill>
              </a:rPr>
            </a:br>
            <a:r>
              <a:rPr lang="pt-PT" b="1" dirty="0">
                <a:solidFill>
                  <a:schemeClr val="accent1"/>
                </a:solidFill>
              </a:rPr>
              <a:t>OS CORREDORES MUNDIAIS DE MIGRAÇÕES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0F7E14F7-CE36-9AB9-02CB-02E2FD377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850" y="2315369"/>
            <a:ext cx="8496300" cy="3371850"/>
          </a:xfrm>
        </p:spPr>
      </p:pic>
    </p:spTree>
    <p:extLst>
      <p:ext uri="{BB962C8B-B14F-4D97-AF65-F5344CB8AC3E}">
        <p14:creationId xmlns:p14="http://schemas.microsoft.com/office/powerpoint/2010/main" val="283865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1B68E-73DE-29AA-5C59-424E0E24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0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NO SUBPERIODO 2015 -2020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02C0D0-68E9-97F2-CE9A-F0C67222E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688" y="1106488"/>
            <a:ext cx="8305800" cy="56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39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61955-CBCF-7CCC-096D-6EF7AB6B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NO SUBPERIODO 2015 - 2020</a:t>
            </a:r>
            <a:endParaRPr lang="pt-PT" sz="3200" dirty="0">
              <a:solidFill>
                <a:schemeClr val="accent1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774CE01-F75D-DB74-7270-3CBB16268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343818"/>
            <a:ext cx="11709400" cy="4351338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Continuing immigration to the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from old top countries of origin 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China, India, Mexico, Philippines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); including return migration (US-Mexico);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Continuing immigration to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Russia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from two post-Soviet countries 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Kazakhstan, Ukraine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mainly labor migrants and educational migrants); including return migration (Russia to Ukraine, Kazakhstan);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Continuing labor migration from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Bangladesh and India to Saudi Arabia;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Continuing labor migration from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India to UAE; including return migration to India;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Continuing labor migration from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Bangladesh to India;</a:t>
            </a:r>
          </a:p>
        </p:txBody>
      </p:sp>
      <p:sp>
        <p:nvSpPr>
          <p:cNvPr id="4" name="Chaveta à esquerda 3">
            <a:extLst>
              <a:ext uri="{FF2B5EF4-FFF2-40B4-BE49-F238E27FC236}">
                <a16:creationId xmlns:a16="http://schemas.microsoft.com/office/drawing/2014/main" id="{24FEBDFA-4303-465F-629F-4D71181642FE}"/>
              </a:ext>
            </a:extLst>
          </p:cNvPr>
          <p:cNvSpPr/>
          <p:nvPr/>
        </p:nvSpPr>
        <p:spPr>
          <a:xfrm>
            <a:off x="0" y="4227601"/>
            <a:ext cx="241300" cy="1625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6182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4FEEA-1F45-43DA-973C-10693DF67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70A76-3D04-155C-AB79-66D450DD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NO SUBPERIODO 2015 - 2020</a:t>
            </a:r>
            <a:endParaRPr lang="pt-PT" sz="3200" dirty="0">
              <a:solidFill>
                <a:schemeClr val="accent1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32CDBC-CBF9-65BE-274F-301814DE8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874396"/>
            <a:ext cx="117094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Labor migration from Poland to Germany;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Massive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refugee flows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(Myanmar to Bangladesh;  South Sudan to Sudan, Uganda; Syria to Turkey, Germany;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De facto refugees from Venezuela to Colombia, Peru).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4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1B68E-73DE-29AA-5C59-424E0E24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254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O  PERIODO LONGO 1990-2020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8157FC9-5855-C32A-C3A2-D7423A3C9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86" y="1343817"/>
            <a:ext cx="8328028" cy="535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8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1B68E-73DE-29AA-5C59-424E0E24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0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NO  PERIODO 1990-2020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31D7315-67F3-1608-4133-C730922E1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176" y="1483125"/>
            <a:ext cx="11147648" cy="805656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E8CD61-AD54-CE85-6220-2A94AB5C5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37" y="2395342"/>
            <a:ext cx="11599163" cy="143430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D8FED54-A550-36FF-20FE-A11F38DF0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59" y="3936209"/>
            <a:ext cx="10687162" cy="322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18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1B68E-73DE-29AA-5C59-424E0E24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0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CORREDORES  DE MIGRAÇÕES NO  PERIODO 1990-2020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4D0AE0D-8BD4-A9AD-1C7A-C509CEF5F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156" y="1575810"/>
            <a:ext cx="10199688" cy="117532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C71E8E6-7646-8087-7F27-C629F79A2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156" y="3001385"/>
            <a:ext cx="10235170" cy="256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53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DA08AE4-A1AD-00CD-63FA-767891108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pt-PT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pt-PT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pt-PT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PT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</a:t>
            </a:r>
          </a:p>
          <a:p>
            <a:pPr marL="0" indent="0" algn="r">
              <a:buNone/>
            </a:pPr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PORTUGAL- RETOMA FUTURA DO CRESCIMENTO E DIVERSIDADE DE OCUPAÇÕES DE  IMIGRANTES NA ECONOMIA PORTUGUESA  </a:t>
            </a:r>
          </a:p>
        </p:txBody>
      </p:sp>
    </p:spTree>
    <p:extLst>
      <p:ext uri="{BB962C8B-B14F-4D97-AF65-F5344CB8AC3E}">
        <p14:creationId xmlns:p14="http://schemas.microsoft.com/office/powerpoint/2010/main" val="1608849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37E5D-E09F-E54B-2217-82407AD0F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92" y="396302"/>
            <a:ext cx="11896308" cy="1692142"/>
          </a:xfrm>
        </p:spPr>
        <p:txBody>
          <a:bodyPr>
            <a:noAutofit/>
          </a:bodyPr>
          <a:lstStyle/>
          <a:p>
            <a:r>
              <a:rPr lang="pt-PT" sz="3200" b="1" cap="all" dirty="0"/>
              <a:t>Ponto de partida- </a:t>
            </a:r>
            <a:r>
              <a:rPr lang="pt-PT" sz="3200" b="1" dirty="0">
                <a:solidFill>
                  <a:schemeClr val="accent1"/>
                </a:solidFill>
              </a:rPr>
              <a:t>PORTUGAL NA  INDUSTRIA: UMA CONCENTRAÇÃO DE EMPREGO (E </a:t>
            </a:r>
            <a:r>
              <a:rPr lang="pt-PT" sz="3200" b="1" cap="all" dirty="0">
                <a:solidFill>
                  <a:schemeClr val="accent1"/>
                </a:solidFill>
              </a:rPr>
              <a:t>de valor acrescentado) </a:t>
            </a:r>
            <a:r>
              <a:rPr lang="pt-PT" sz="3200" b="1" dirty="0">
                <a:solidFill>
                  <a:schemeClr val="accent1"/>
                </a:solidFill>
              </a:rPr>
              <a:t>NAS INDUSTRIAS DE  BAIXA TECNOLOGIA , DE </a:t>
            </a:r>
            <a:r>
              <a:rPr lang="pt-PT" sz="3200" b="1" cap="all" dirty="0">
                <a:solidFill>
                  <a:schemeClr val="accent1"/>
                </a:solidFill>
              </a:rPr>
              <a:t>media/baixa </a:t>
            </a:r>
            <a:r>
              <a:rPr lang="pt-PT" sz="3200" b="1" dirty="0">
                <a:solidFill>
                  <a:schemeClr val="accent1"/>
                </a:solidFill>
              </a:rPr>
              <a:t>TECNOLOGIAS  E BAIXA E MÉDIA/ BAIXA TECNOLOGIAS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43A9220-AF50-79BA-4C4C-7C0BEB90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92" y="3429000"/>
            <a:ext cx="11896308" cy="215106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17CD2A3-D55B-425E-699A-728A17778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352104"/>
            <a:ext cx="12192000" cy="107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67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080A3-D3B0-F048-86F4-F7027F2E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</a:rPr>
              <a:t>PORTUGAL FUTURO - CRESCIMENTO E IMIGRAÇÃO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43B7F46-640D-567F-62AD-D35D881F5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PORTUGAL-  RETOMA DO CRESCIMENTO COMO FATOR DE ATRAÇÃO DE NOVOS IMIGRANTES E RESIDENTES:</a:t>
            </a:r>
          </a:p>
          <a:p>
            <a:pPr marL="0" indent="0">
              <a:buNone/>
            </a:pPr>
            <a:endParaRPr lang="pt-PT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PT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(PARA DISCUSSÃO)</a:t>
            </a:r>
          </a:p>
          <a:p>
            <a:endParaRPr lang="pt-PT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A IMPORTANCIA PARA O CRESCIMENTO FUTURO DOS  SERVIÇOS INTENSIVOS EM CONHECIMENTO E DAS INDUSTRIAS DE ALTA/ MEDIA TECNOLOGIA </a:t>
            </a:r>
          </a:p>
          <a:p>
            <a:endParaRPr lang="pt-PT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A DIVERSIFICAÇÃO DAS OCUPAÇÕES QUE PODEM  ATRAIR IMIGRANTES NUM PERIOD DE RETOMA DO CRESCIMENTO </a:t>
            </a:r>
          </a:p>
          <a:p>
            <a:endParaRPr lang="pt-PT" b="1" dirty="0">
              <a:solidFill>
                <a:srgbClr val="002060"/>
              </a:solidFill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35921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66B6D-6440-A164-48ED-31B97071E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13" y="52790"/>
            <a:ext cx="105156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PORTUGAL- IMIGRAÇÃO E CRESCIMENTO </a:t>
            </a:r>
          </a:p>
        </p:txBody>
      </p:sp>
      <p:sp>
        <p:nvSpPr>
          <p:cNvPr id="4" name="Retângulo: Biselado 3">
            <a:extLst>
              <a:ext uri="{FF2B5EF4-FFF2-40B4-BE49-F238E27FC236}">
                <a16:creationId xmlns:a16="http://schemas.microsoft.com/office/drawing/2014/main" id="{F6CFB590-C54A-7F4E-50A8-409E555F8EF6}"/>
              </a:ext>
            </a:extLst>
          </p:cNvPr>
          <p:cNvSpPr/>
          <p:nvPr/>
        </p:nvSpPr>
        <p:spPr>
          <a:xfrm>
            <a:off x="1161644" y="3025855"/>
            <a:ext cx="3391627" cy="3849123"/>
          </a:xfrm>
          <a:prstGeom prst="bevel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75309D3-35FA-0D2D-0749-599CD709D9C2}"/>
              </a:ext>
            </a:extLst>
          </p:cNvPr>
          <p:cNvSpPr/>
          <p:nvPr/>
        </p:nvSpPr>
        <p:spPr>
          <a:xfrm>
            <a:off x="694813" y="1378353"/>
            <a:ext cx="9906000" cy="735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FLUXOS DE  IMIGRAÇÃO E SUA INSERÇÃO  NA ECONOMIA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BB2C65F-B777-C48E-7593-DDBE4635A056}"/>
              </a:ext>
            </a:extLst>
          </p:cNvPr>
          <p:cNvSpPr txBox="1"/>
          <p:nvPr/>
        </p:nvSpPr>
        <p:spPr>
          <a:xfrm>
            <a:off x="1090510" y="3017179"/>
            <a:ext cx="3622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b="1" dirty="0">
                <a:solidFill>
                  <a:srgbClr val="C00000"/>
                </a:solidFill>
              </a:rPr>
              <a:t>CRESCIMENTO E SUA DINAMICA </a:t>
            </a:r>
          </a:p>
          <a:p>
            <a:pPr algn="ctr"/>
            <a:r>
              <a:rPr lang="pt-PT" b="1" dirty="0">
                <a:solidFill>
                  <a:srgbClr val="C00000"/>
                </a:solidFill>
              </a:rPr>
              <a:t>HORIZONTE 2030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4D6C6F-078C-3B8D-5D64-2CFB0C53CE5E}"/>
              </a:ext>
            </a:extLst>
          </p:cNvPr>
          <p:cNvSpPr/>
          <p:nvPr/>
        </p:nvSpPr>
        <p:spPr>
          <a:xfrm>
            <a:off x="1714658" y="3666351"/>
            <a:ext cx="2565651" cy="18066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SERVIÇOS  INTENSIVOS EM CONHECIMENTO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F32E6C-0C3E-232E-5F1B-68C89B603F84}"/>
              </a:ext>
            </a:extLst>
          </p:cNvPr>
          <p:cNvSpPr/>
          <p:nvPr/>
        </p:nvSpPr>
        <p:spPr>
          <a:xfrm>
            <a:off x="1714658" y="5685845"/>
            <a:ext cx="2565651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INDUSTRIAS DE MEDIA E ALTA TECNOLOGIA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7D0221A-C60F-C4AE-0E02-993A179D4091}"/>
              </a:ext>
            </a:extLst>
          </p:cNvPr>
          <p:cNvSpPr/>
          <p:nvPr/>
        </p:nvSpPr>
        <p:spPr>
          <a:xfrm>
            <a:off x="6388129" y="2656523"/>
            <a:ext cx="3576298" cy="36933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AGRICULTURA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5ED9B48E-A2F2-B206-4F7D-A7691B4B7835}"/>
              </a:ext>
            </a:extLst>
          </p:cNvPr>
          <p:cNvSpPr/>
          <p:nvPr/>
        </p:nvSpPr>
        <p:spPr>
          <a:xfrm>
            <a:off x="6388129" y="3301583"/>
            <a:ext cx="3576298" cy="51323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CONSTRUÇÃO &amp;OBRAS PUBLICAS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6320CF7-E022-D9DB-68A2-9F6447B58180}"/>
              </a:ext>
            </a:extLst>
          </p:cNvPr>
          <p:cNvSpPr/>
          <p:nvPr/>
        </p:nvSpPr>
        <p:spPr>
          <a:xfrm>
            <a:off x="6388128" y="3963421"/>
            <a:ext cx="3589028" cy="5861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SERVIÇOS A  ESCRITÓRIOS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B64BC7E-A4BE-2302-46EA-5449EB905DC1}"/>
              </a:ext>
            </a:extLst>
          </p:cNvPr>
          <p:cNvSpPr/>
          <p:nvPr/>
        </p:nvSpPr>
        <p:spPr>
          <a:xfrm>
            <a:off x="6400858" y="5438226"/>
            <a:ext cx="3589028" cy="116201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SERVIÇOS PESSOAIS &amp; OMESTICOS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9F1C827-2309-BFF4-495C-78E0FA4EF7D8}"/>
              </a:ext>
            </a:extLst>
          </p:cNvPr>
          <p:cNvSpPr/>
          <p:nvPr/>
        </p:nvSpPr>
        <p:spPr>
          <a:xfrm>
            <a:off x="1378975" y="2134795"/>
            <a:ext cx="3334322" cy="7759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highlight>
                  <a:srgbClr val="808000"/>
                </a:highlight>
              </a:rPr>
              <a:t>TALENTOS PROFISSIONAIS 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1F89CF9-4178-5E08-A1DE-917E21E96994}"/>
              </a:ext>
            </a:extLst>
          </p:cNvPr>
          <p:cNvSpPr/>
          <p:nvPr/>
        </p:nvSpPr>
        <p:spPr>
          <a:xfrm>
            <a:off x="6388128" y="4727247"/>
            <a:ext cx="3576298" cy="53328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COMERCIO A RETALHO+RESTAURAÇÃO </a:t>
            </a:r>
          </a:p>
        </p:txBody>
      </p:sp>
    </p:spTree>
    <p:extLst>
      <p:ext uri="{BB962C8B-B14F-4D97-AF65-F5344CB8AC3E}">
        <p14:creationId xmlns:p14="http://schemas.microsoft.com/office/powerpoint/2010/main" val="3079901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7C25E-40FB-F615-4C70-C2385106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1" y="365125"/>
            <a:ext cx="1122303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2060"/>
                </a:solidFill>
              </a:rPr>
              <a:t>SERVIÇOS INTENSIVOS EM CONHECIMENTO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D24C211-1BC0-B279-5236-4AB388622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770" y="1461057"/>
            <a:ext cx="9221429" cy="4380943"/>
          </a:xfrm>
        </p:spPr>
      </p:pic>
      <p:sp>
        <p:nvSpPr>
          <p:cNvPr id="3" name="Seta: Para Cima 2">
            <a:extLst>
              <a:ext uri="{FF2B5EF4-FFF2-40B4-BE49-F238E27FC236}">
                <a16:creationId xmlns:a16="http://schemas.microsoft.com/office/drawing/2014/main" id="{22821BA7-7658-B2C8-B32B-C9F6A09129D9}"/>
              </a:ext>
            </a:extLst>
          </p:cNvPr>
          <p:cNvSpPr/>
          <p:nvPr/>
        </p:nvSpPr>
        <p:spPr>
          <a:xfrm>
            <a:off x="4533284" y="5454168"/>
            <a:ext cx="2082800" cy="97840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9692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444233-ADA9-DCE9-C6F8-795816C74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376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2060"/>
                </a:solidFill>
              </a:rPr>
              <a:t>SERVIÇOS INTENSIVOS EM CONHECIMENTO</a:t>
            </a:r>
            <a:br>
              <a:rPr lang="pt-PT" sz="3200" b="1" dirty="0">
                <a:solidFill>
                  <a:srgbClr val="002060"/>
                </a:solidFill>
              </a:rPr>
            </a:br>
            <a:r>
              <a:rPr lang="pt-PT" sz="3200" b="1" dirty="0">
                <a:solidFill>
                  <a:srgbClr val="002060"/>
                </a:solidFill>
              </a:rPr>
              <a:t>PRINCIPAIS SEGMENTOS</a:t>
            </a:r>
            <a:endParaRPr lang="pt-PT" sz="3200" dirty="0"/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BF80E33-5CBB-1177-AC73-2953B5F2B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360970"/>
            <a:ext cx="12598400" cy="2423540"/>
          </a:xfrm>
        </p:spPr>
      </p:pic>
    </p:spTree>
    <p:extLst>
      <p:ext uri="{BB962C8B-B14F-4D97-AF65-F5344CB8AC3E}">
        <p14:creationId xmlns:p14="http://schemas.microsoft.com/office/powerpoint/2010/main" val="3729671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F00A3-41B3-7D60-F112-895982320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32" y="290036"/>
            <a:ext cx="1112520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2060"/>
                </a:solidFill>
              </a:rPr>
              <a:t>SERVIÇOS INTENSIVOS EM CONHECIMENTO-PRINCIPAIS SEGMENTOS</a:t>
            </a:r>
            <a:endParaRPr lang="pt-PT" sz="3200" dirty="0"/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04D91016-BFEA-CD4C-AFFF-C45A31682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632" y="2193608"/>
            <a:ext cx="11506735" cy="3048793"/>
          </a:xfrm>
        </p:spPr>
      </p:pic>
    </p:spTree>
    <p:extLst>
      <p:ext uri="{BB962C8B-B14F-4D97-AF65-F5344CB8AC3E}">
        <p14:creationId xmlns:p14="http://schemas.microsoft.com/office/powerpoint/2010/main" val="1734434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CC3-D6B8-BF8D-0B02-10C40C74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9960" cy="132556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002060"/>
                </a:solidFill>
              </a:rPr>
              <a:t>SERVIÇOS INTENSIVOS EM CONHECIMENTO-PRINCIPAIS SEGMENTOS </a:t>
            </a:r>
            <a:endParaRPr lang="pt-PT" sz="3200" dirty="0"/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FF2B579-59B5-DAC6-1784-1637A68C5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032" y="1806157"/>
            <a:ext cx="11628119" cy="1098103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525A1FA-919E-DC1C-E661-2C0D9B18C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05" y="3335025"/>
            <a:ext cx="11382375" cy="34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36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418</Words>
  <Application>Microsoft Office PowerPoint</Application>
  <PresentationFormat>Ecrã Panorâmico</PresentationFormat>
  <Paragraphs>65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Tema do Office</vt:lpstr>
      <vt:lpstr>CONFEDERAÇÃO DO COMERCIO E SERVIÇOS  GT DEMOGRAFIA </vt:lpstr>
      <vt:lpstr>Apresentação do PowerPoint</vt:lpstr>
      <vt:lpstr>FATORES DAS MIGRAÇÕES</vt:lpstr>
      <vt:lpstr>Apresentação do PowerPoint</vt:lpstr>
      <vt:lpstr>ORIGENS E DESTINOS DAS MIGRAÇÕES MUNDIAIS-I </vt:lpstr>
      <vt:lpstr>ORIGENS E DESTINOS DAS MIGRAÇÕES MUNDIAIS-II </vt:lpstr>
      <vt:lpstr>I. GEODEMOGRAFIA OS CORREDORES MUNDIAIS DE MIGRAÇÕES</vt:lpstr>
      <vt:lpstr>OS CORREDORES  DE MIGRAÇÕES NO SUBPERIODO 2015 -2020</vt:lpstr>
      <vt:lpstr>OS CORREDORES  DE MIGRAÇÕES NO SUBPERIODO 2015 - 2020</vt:lpstr>
      <vt:lpstr>OS CORREDORES  DE MIGRAÇÕES NO SUBPERIODO 2015 - 2020</vt:lpstr>
      <vt:lpstr>OS CORREDORES  DE MIGRAÇÕES O  PERIODO LONGO 1990-2020</vt:lpstr>
      <vt:lpstr>OS CORREDORES  DE MIGRAÇÕES NO  PERIODO 1990-2020</vt:lpstr>
      <vt:lpstr>OS CORREDORES  DE MIGRAÇÕES NO  PERIODO 1990-2020</vt:lpstr>
      <vt:lpstr>Apresentação do PowerPoint</vt:lpstr>
      <vt:lpstr>Ponto de partida- PORTUGAL NA  INDUSTRIA: UMA CONCENTRAÇÃO DE EMPREGO (E de valor acrescentado) NAS INDUSTRIAS DE  BAIXA TECNOLOGIA , DE media/baixa TECNOLOGIAS  E BAIXA E MÉDIA/ BAIXA TECNOLOGIAS </vt:lpstr>
      <vt:lpstr>PORTUGAL FUTURO - CRESCIMENTO E IMIGRAÇÃO</vt:lpstr>
      <vt:lpstr>II. PORTUGAL- IMIGRAÇÃO E CRESCIMENTO </vt:lpstr>
      <vt:lpstr>SERVIÇOS INTENSIVOS EM CONHECIMENTO</vt:lpstr>
      <vt:lpstr>SERVIÇOS INTENSIVOS EM CONHECIMENTO PRINCIPAIS SEGMENTOS</vt:lpstr>
      <vt:lpstr>SERVIÇOS INTENSIVOS EM CONHECIMENTO-PRINCIPAIS SEGMENTOS</vt:lpstr>
      <vt:lpstr>SERVIÇOS INTENSIVOS EM CONHECIMENTO-PRINCIPAIS SEGMENTOS </vt:lpstr>
    </vt:vector>
  </TitlesOfParts>
  <Company>Fundacao Calouste Gulbenkian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Ribeiro (Consultor)</dc:creator>
  <cp:lastModifiedBy>Hugo Oliveira</cp:lastModifiedBy>
  <cp:revision>3</cp:revision>
  <cp:lastPrinted>2024-10-31T13:53:26Z</cp:lastPrinted>
  <dcterms:created xsi:type="dcterms:W3CDTF">2024-10-31T11:32:16Z</dcterms:created>
  <dcterms:modified xsi:type="dcterms:W3CDTF">2024-11-04T17:35:12Z</dcterms:modified>
</cp:coreProperties>
</file>